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87" r:id="rId2"/>
    <p:sldId id="288" r:id="rId3"/>
    <p:sldId id="256" r:id="rId4"/>
    <p:sldId id="293" r:id="rId5"/>
    <p:sldId id="294" r:id="rId6"/>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8845D44-2D0E-ADC0-1002-AF622DEA8E9F}" name="久下 友和" initials="久下" userId="S-1-5-21-2211299530-797390666-2365626630-2679" providerId="AD"/>
  <p188:author id="{D790F481-7DA6-A1D5-4949-31224D9C012B}" name="林 修一郎(hayashi-shuichiro)" initials="修林" userId="S::HSTVB@lansys.mhlw.go.jp::ef6e9d1d-babd-48c7-9e36-2173e66db6c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9000"/>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9" autoAdjust="0"/>
    <p:restoredTop sz="50364" autoAdjust="0"/>
  </p:normalViewPr>
  <p:slideViewPr>
    <p:cSldViewPr snapToGrid="0">
      <p:cViewPr varScale="1">
        <p:scale>
          <a:sx n="44" d="100"/>
          <a:sy n="44" d="100"/>
        </p:scale>
        <p:origin x="1032" y="48"/>
      </p:cViewPr>
      <p:guideLst/>
    </p:cSldViewPr>
  </p:slideViewPr>
  <p:notesTextViewPr>
    <p:cViewPr>
      <p:scale>
        <a:sx n="1" d="1"/>
        <a:sy n="1" d="1"/>
      </p:scale>
      <p:origin x="0" y="-1272"/>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oleObject" Target="NULL"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577217200809647E-2"/>
          <c:y val="5.2254859429643981E-2"/>
          <c:w val="0.94422785668537845"/>
          <c:h val="0.89174394011239255"/>
        </c:manualLayout>
      </c:layout>
      <c:barChart>
        <c:barDir val="col"/>
        <c:grouping val="clustered"/>
        <c:varyColors val="0"/>
        <c:ser>
          <c:idx val="0"/>
          <c:order val="0"/>
          <c:tx>
            <c:strRef>
              <c:f>Sheet1!$C$5</c:f>
              <c:strCache>
                <c:ptCount val="1"/>
                <c:pt idx="0">
                  <c:v>本体改定率</c:v>
                </c:pt>
              </c:strCache>
            </c:strRef>
          </c:tx>
          <c:spPr>
            <a:solidFill>
              <a:srgbClr val="0070C0"/>
            </a:solidFill>
            <a:ln w="12700">
              <a:solidFill>
                <a:srgbClr val="0070C0"/>
              </a:solidFill>
            </a:ln>
            <a:effectLst/>
          </c:spPr>
          <c:invertIfNegative val="0"/>
          <c:cat>
            <c:numRef>
              <c:f>Sheet1!$D$4:$AY$4</c:f>
              <c:numCache>
                <c:formatCode>General</c:formatCode>
                <c:ptCount val="48"/>
                <c:pt idx="0">
                  <c:v>1978</c:v>
                </c:pt>
                <c:pt idx="1">
                  <c:v>1979</c:v>
                </c:pt>
                <c:pt idx="2">
                  <c:v>1980</c:v>
                </c:pt>
                <c:pt idx="3">
                  <c:v>1981</c:v>
                </c:pt>
                <c:pt idx="4">
                  <c:v>1982</c:v>
                </c:pt>
                <c:pt idx="5">
                  <c:v>1983</c:v>
                </c:pt>
                <c:pt idx="6">
                  <c:v>1984</c:v>
                </c:pt>
                <c:pt idx="7">
                  <c:v>1985</c:v>
                </c:pt>
                <c:pt idx="8">
                  <c:v>1986</c:v>
                </c:pt>
                <c:pt idx="9">
                  <c:v>1987</c:v>
                </c:pt>
                <c:pt idx="10">
                  <c:v>1988</c:v>
                </c:pt>
                <c:pt idx="11">
                  <c:v>1989</c:v>
                </c:pt>
                <c:pt idx="12">
                  <c:v>1990</c:v>
                </c:pt>
                <c:pt idx="13">
                  <c:v>1991</c:v>
                </c:pt>
                <c:pt idx="14">
                  <c:v>1992</c:v>
                </c:pt>
                <c:pt idx="15">
                  <c:v>1993</c:v>
                </c:pt>
                <c:pt idx="16">
                  <c:v>1994</c:v>
                </c:pt>
                <c:pt idx="17">
                  <c:v>1995</c:v>
                </c:pt>
                <c:pt idx="18">
                  <c:v>1996</c:v>
                </c:pt>
                <c:pt idx="19">
                  <c:v>1997</c:v>
                </c:pt>
                <c:pt idx="20">
                  <c:v>1998</c:v>
                </c:pt>
                <c:pt idx="21">
                  <c:v>1999</c:v>
                </c:pt>
                <c:pt idx="22">
                  <c:v>2000</c:v>
                </c:pt>
                <c:pt idx="23">
                  <c:v>2001</c:v>
                </c:pt>
                <c:pt idx="24">
                  <c:v>2002</c:v>
                </c:pt>
                <c:pt idx="25">
                  <c:v>2003</c:v>
                </c:pt>
                <c:pt idx="26">
                  <c:v>2004</c:v>
                </c:pt>
                <c:pt idx="27">
                  <c:v>2005</c:v>
                </c:pt>
                <c:pt idx="28">
                  <c:v>2006</c:v>
                </c:pt>
                <c:pt idx="29">
                  <c:v>2007</c:v>
                </c:pt>
                <c:pt idx="30">
                  <c:v>2008</c:v>
                </c:pt>
                <c:pt idx="31">
                  <c:v>2009</c:v>
                </c:pt>
                <c:pt idx="32">
                  <c:v>2010</c:v>
                </c:pt>
                <c:pt idx="33">
                  <c:v>2011</c:v>
                </c:pt>
                <c:pt idx="34">
                  <c:v>2012</c:v>
                </c:pt>
                <c:pt idx="35">
                  <c:v>2013</c:v>
                </c:pt>
                <c:pt idx="36">
                  <c:v>2014</c:v>
                </c:pt>
                <c:pt idx="37">
                  <c:v>2015</c:v>
                </c:pt>
                <c:pt idx="38">
                  <c:v>2016</c:v>
                </c:pt>
                <c:pt idx="39">
                  <c:v>2017</c:v>
                </c:pt>
                <c:pt idx="40">
                  <c:v>2018</c:v>
                </c:pt>
                <c:pt idx="41">
                  <c:v>2019</c:v>
                </c:pt>
                <c:pt idx="42">
                  <c:v>2020</c:v>
                </c:pt>
                <c:pt idx="43">
                  <c:v>2021</c:v>
                </c:pt>
                <c:pt idx="44">
                  <c:v>2022</c:v>
                </c:pt>
                <c:pt idx="45">
                  <c:v>2023</c:v>
                </c:pt>
                <c:pt idx="46">
                  <c:v>2024</c:v>
                </c:pt>
                <c:pt idx="47">
                  <c:v>2025</c:v>
                </c:pt>
              </c:numCache>
            </c:numRef>
          </c:cat>
          <c:val>
            <c:numRef>
              <c:f>Sheet1!$D$5:$AY$5</c:f>
              <c:numCache>
                <c:formatCode>General</c:formatCode>
                <c:ptCount val="48"/>
                <c:pt idx="0">
                  <c:v>11.6</c:v>
                </c:pt>
                <c:pt idx="3">
                  <c:v>8.1</c:v>
                </c:pt>
                <c:pt idx="5">
                  <c:v>0.2</c:v>
                </c:pt>
                <c:pt idx="6">
                  <c:v>2.8</c:v>
                </c:pt>
                <c:pt idx="7">
                  <c:v>3.3</c:v>
                </c:pt>
                <c:pt idx="8">
                  <c:v>2.2999999999999998</c:v>
                </c:pt>
                <c:pt idx="10">
                  <c:v>3.4</c:v>
                </c:pt>
                <c:pt idx="11">
                  <c:v>0.11</c:v>
                </c:pt>
                <c:pt idx="12">
                  <c:v>3.7</c:v>
                </c:pt>
                <c:pt idx="14">
                  <c:v>5</c:v>
                </c:pt>
                <c:pt idx="16">
                  <c:v>4.8</c:v>
                </c:pt>
                <c:pt idx="18">
                  <c:v>3.4</c:v>
                </c:pt>
                <c:pt idx="19">
                  <c:v>0.77</c:v>
                </c:pt>
                <c:pt idx="20">
                  <c:v>1.5</c:v>
                </c:pt>
                <c:pt idx="22">
                  <c:v>0.2</c:v>
                </c:pt>
                <c:pt idx="24">
                  <c:v>-1.3</c:v>
                </c:pt>
                <c:pt idx="26">
                  <c:v>0</c:v>
                </c:pt>
                <c:pt idx="28">
                  <c:v>-1.36</c:v>
                </c:pt>
                <c:pt idx="30">
                  <c:v>0.38</c:v>
                </c:pt>
                <c:pt idx="32">
                  <c:v>1.55</c:v>
                </c:pt>
                <c:pt idx="34">
                  <c:v>1.379</c:v>
                </c:pt>
                <c:pt idx="36">
                  <c:v>0.73</c:v>
                </c:pt>
                <c:pt idx="38">
                  <c:v>0.49</c:v>
                </c:pt>
                <c:pt idx="40">
                  <c:v>0.55000000000000004</c:v>
                </c:pt>
                <c:pt idx="42">
                  <c:v>0.55000000000000004</c:v>
                </c:pt>
                <c:pt idx="44">
                  <c:v>0.43</c:v>
                </c:pt>
                <c:pt idx="46">
                  <c:v>0.88</c:v>
                </c:pt>
              </c:numCache>
            </c:numRef>
          </c:val>
          <c:extLst>
            <c:ext xmlns:c16="http://schemas.microsoft.com/office/drawing/2014/chart" uri="{C3380CC4-5D6E-409C-BE32-E72D297353CC}">
              <c16:uniqueId val="{00000000-9208-4806-88FD-B1747A25401E}"/>
            </c:ext>
          </c:extLst>
        </c:ser>
        <c:ser>
          <c:idx val="1"/>
          <c:order val="1"/>
          <c:tx>
            <c:strRef>
              <c:f>Sheet1!$C$6</c:f>
              <c:strCache>
                <c:ptCount val="1"/>
                <c:pt idx="0">
                  <c:v>消費者物価指数対前年上昇率</c:v>
                </c:pt>
              </c:strCache>
            </c:strRef>
          </c:tx>
          <c:spPr>
            <a:solidFill>
              <a:srgbClr val="EE0000"/>
            </a:solidFill>
            <a:ln w="12700">
              <a:solidFill>
                <a:srgbClr val="EE0000"/>
              </a:solidFill>
            </a:ln>
            <a:effectLst/>
          </c:spPr>
          <c:invertIfNegative val="0"/>
          <c:cat>
            <c:numRef>
              <c:f>Sheet1!$D$4:$AY$4</c:f>
              <c:numCache>
                <c:formatCode>General</c:formatCode>
                <c:ptCount val="48"/>
                <c:pt idx="0">
                  <c:v>1978</c:v>
                </c:pt>
                <c:pt idx="1">
                  <c:v>1979</c:v>
                </c:pt>
                <c:pt idx="2">
                  <c:v>1980</c:v>
                </c:pt>
                <c:pt idx="3">
                  <c:v>1981</c:v>
                </c:pt>
                <c:pt idx="4">
                  <c:v>1982</c:v>
                </c:pt>
                <c:pt idx="5">
                  <c:v>1983</c:v>
                </c:pt>
                <c:pt idx="6">
                  <c:v>1984</c:v>
                </c:pt>
                <c:pt idx="7">
                  <c:v>1985</c:v>
                </c:pt>
                <c:pt idx="8">
                  <c:v>1986</c:v>
                </c:pt>
                <c:pt idx="9">
                  <c:v>1987</c:v>
                </c:pt>
                <c:pt idx="10">
                  <c:v>1988</c:v>
                </c:pt>
                <c:pt idx="11">
                  <c:v>1989</c:v>
                </c:pt>
                <c:pt idx="12">
                  <c:v>1990</c:v>
                </c:pt>
                <c:pt idx="13">
                  <c:v>1991</c:v>
                </c:pt>
                <c:pt idx="14">
                  <c:v>1992</c:v>
                </c:pt>
                <c:pt idx="15">
                  <c:v>1993</c:v>
                </c:pt>
                <c:pt idx="16">
                  <c:v>1994</c:v>
                </c:pt>
                <c:pt idx="17">
                  <c:v>1995</c:v>
                </c:pt>
                <c:pt idx="18">
                  <c:v>1996</c:v>
                </c:pt>
                <c:pt idx="19">
                  <c:v>1997</c:v>
                </c:pt>
                <c:pt idx="20">
                  <c:v>1998</c:v>
                </c:pt>
                <c:pt idx="21">
                  <c:v>1999</c:v>
                </c:pt>
                <c:pt idx="22">
                  <c:v>2000</c:v>
                </c:pt>
                <c:pt idx="23">
                  <c:v>2001</c:v>
                </c:pt>
                <c:pt idx="24">
                  <c:v>2002</c:v>
                </c:pt>
                <c:pt idx="25">
                  <c:v>2003</c:v>
                </c:pt>
                <c:pt idx="26">
                  <c:v>2004</c:v>
                </c:pt>
                <c:pt idx="27">
                  <c:v>2005</c:v>
                </c:pt>
                <c:pt idx="28">
                  <c:v>2006</c:v>
                </c:pt>
                <c:pt idx="29">
                  <c:v>2007</c:v>
                </c:pt>
                <c:pt idx="30">
                  <c:v>2008</c:v>
                </c:pt>
                <c:pt idx="31">
                  <c:v>2009</c:v>
                </c:pt>
                <c:pt idx="32">
                  <c:v>2010</c:v>
                </c:pt>
                <c:pt idx="33">
                  <c:v>2011</c:v>
                </c:pt>
                <c:pt idx="34">
                  <c:v>2012</c:v>
                </c:pt>
                <c:pt idx="35">
                  <c:v>2013</c:v>
                </c:pt>
                <c:pt idx="36">
                  <c:v>2014</c:v>
                </c:pt>
                <c:pt idx="37">
                  <c:v>2015</c:v>
                </c:pt>
                <c:pt idx="38">
                  <c:v>2016</c:v>
                </c:pt>
                <c:pt idx="39">
                  <c:v>2017</c:v>
                </c:pt>
                <c:pt idx="40">
                  <c:v>2018</c:v>
                </c:pt>
                <c:pt idx="41">
                  <c:v>2019</c:v>
                </c:pt>
                <c:pt idx="42">
                  <c:v>2020</c:v>
                </c:pt>
                <c:pt idx="43">
                  <c:v>2021</c:v>
                </c:pt>
                <c:pt idx="44">
                  <c:v>2022</c:v>
                </c:pt>
                <c:pt idx="45">
                  <c:v>2023</c:v>
                </c:pt>
                <c:pt idx="46">
                  <c:v>2024</c:v>
                </c:pt>
                <c:pt idx="47">
                  <c:v>2025</c:v>
                </c:pt>
              </c:numCache>
            </c:numRef>
          </c:cat>
          <c:val>
            <c:numRef>
              <c:f>Sheet1!$D$6:$AY$6</c:f>
              <c:numCache>
                <c:formatCode>General</c:formatCode>
                <c:ptCount val="48"/>
                <c:pt idx="0">
                  <c:v>4.3</c:v>
                </c:pt>
                <c:pt idx="1">
                  <c:v>3.66</c:v>
                </c:pt>
                <c:pt idx="2">
                  <c:v>7.81</c:v>
                </c:pt>
                <c:pt idx="3">
                  <c:v>4.9400000000000004</c:v>
                </c:pt>
                <c:pt idx="4">
                  <c:v>2.75</c:v>
                </c:pt>
                <c:pt idx="5">
                  <c:v>1.88</c:v>
                </c:pt>
                <c:pt idx="6">
                  <c:v>2.25</c:v>
                </c:pt>
                <c:pt idx="7">
                  <c:v>2.04</c:v>
                </c:pt>
                <c:pt idx="8">
                  <c:v>0.61</c:v>
                </c:pt>
                <c:pt idx="9">
                  <c:v>0.13</c:v>
                </c:pt>
                <c:pt idx="10">
                  <c:v>0.65</c:v>
                </c:pt>
                <c:pt idx="11">
                  <c:v>2.29</c:v>
                </c:pt>
                <c:pt idx="12">
                  <c:v>3.07</c:v>
                </c:pt>
                <c:pt idx="13">
                  <c:v>3.27</c:v>
                </c:pt>
                <c:pt idx="14">
                  <c:v>1.73</c:v>
                </c:pt>
                <c:pt idx="15">
                  <c:v>1.26</c:v>
                </c:pt>
                <c:pt idx="16">
                  <c:v>0.69</c:v>
                </c:pt>
                <c:pt idx="17">
                  <c:v>-0.09</c:v>
                </c:pt>
                <c:pt idx="18">
                  <c:v>0.14000000000000001</c:v>
                </c:pt>
                <c:pt idx="19">
                  <c:v>1.7</c:v>
                </c:pt>
                <c:pt idx="20">
                  <c:v>0.65</c:v>
                </c:pt>
                <c:pt idx="21">
                  <c:v>-0.35</c:v>
                </c:pt>
                <c:pt idx="22">
                  <c:v>-0.69</c:v>
                </c:pt>
                <c:pt idx="23">
                  <c:v>-0.69</c:v>
                </c:pt>
                <c:pt idx="24">
                  <c:v>-0.9</c:v>
                </c:pt>
                <c:pt idx="25">
                  <c:v>-0.26</c:v>
                </c:pt>
                <c:pt idx="26">
                  <c:v>-0.01</c:v>
                </c:pt>
                <c:pt idx="27">
                  <c:v>-0.28999999999999998</c:v>
                </c:pt>
                <c:pt idx="28">
                  <c:v>0.26</c:v>
                </c:pt>
                <c:pt idx="29">
                  <c:v>0.05</c:v>
                </c:pt>
                <c:pt idx="30">
                  <c:v>1.38</c:v>
                </c:pt>
                <c:pt idx="31">
                  <c:v>-1.33</c:v>
                </c:pt>
                <c:pt idx="32">
                  <c:v>-0.74</c:v>
                </c:pt>
                <c:pt idx="33">
                  <c:v>-0.28000000000000003</c:v>
                </c:pt>
                <c:pt idx="34">
                  <c:v>-0.05</c:v>
                </c:pt>
                <c:pt idx="35">
                  <c:v>0.33</c:v>
                </c:pt>
                <c:pt idx="36">
                  <c:v>2.76</c:v>
                </c:pt>
                <c:pt idx="37">
                  <c:v>0.8</c:v>
                </c:pt>
                <c:pt idx="38">
                  <c:v>-0.12</c:v>
                </c:pt>
                <c:pt idx="39">
                  <c:v>0.49</c:v>
                </c:pt>
                <c:pt idx="40">
                  <c:v>0.99</c:v>
                </c:pt>
                <c:pt idx="41">
                  <c:v>0.47</c:v>
                </c:pt>
                <c:pt idx="42">
                  <c:v>-0.03</c:v>
                </c:pt>
                <c:pt idx="43">
                  <c:v>-0.24</c:v>
                </c:pt>
                <c:pt idx="44">
                  <c:v>2.5</c:v>
                </c:pt>
                <c:pt idx="45">
                  <c:v>3.27</c:v>
                </c:pt>
                <c:pt idx="46">
                  <c:v>2.74</c:v>
                </c:pt>
                <c:pt idx="47">
                  <c:v>2.36</c:v>
                </c:pt>
              </c:numCache>
            </c:numRef>
          </c:val>
          <c:extLst>
            <c:ext xmlns:c16="http://schemas.microsoft.com/office/drawing/2014/chart" uri="{C3380CC4-5D6E-409C-BE32-E72D297353CC}">
              <c16:uniqueId val="{00000001-9208-4806-88FD-B1747A25401E}"/>
            </c:ext>
          </c:extLst>
        </c:ser>
        <c:dLbls>
          <c:showLegendKey val="0"/>
          <c:showVal val="0"/>
          <c:showCatName val="0"/>
          <c:showSerName val="0"/>
          <c:showPercent val="0"/>
          <c:showBubbleSize val="0"/>
        </c:dLbls>
        <c:gapWidth val="219"/>
        <c:overlap val="-27"/>
        <c:axId val="1948702719"/>
        <c:axId val="1948701759"/>
      </c:barChart>
      <c:catAx>
        <c:axId val="1948702719"/>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948701759"/>
        <c:crosses val="autoZero"/>
        <c:auto val="1"/>
        <c:lblAlgn val="ctr"/>
        <c:lblOffset val="100"/>
        <c:noMultiLvlLbl val="0"/>
      </c:catAx>
      <c:valAx>
        <c:axId val="1948701759"/>
        <c:scaling>
          <c:orientation val="minMax"/>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ja-JP"/>
          </a:p>
        </c:txPr>
        <c:crossAx val="1948702719"/>
        <c:crosses val="autoZero"/>
        <c:crossBetween val="between"/>
      </c:valAx>
      <c:spPr>
        <a:noFill/>
        <a:ln>
          <a:noFill/>
        </a:ln>
        <a:effectLst/>
      </c:spPr>
    </c:plotArea>
    <c:legend>
      <c:legendPos val="b"/>
      <c:layout>
        <c:manualLayout>
          <c:xMode val="edge"/>
          <c:yMode val="edge"/>
          <c:x val="0.22445958949588912"/>
          <c:y val="0.87213604077074869"/>
          <c:w val="0.55929732071067373"/>
          <c:h val="7.8938591439175587E-2"/>
        </c:manualLayout>
      </c:layout>
      <c:overlay val="0"/>
      <c:spPr>
        <a:noFill/>
        <a:ln>
          <a:noFill/>
        </a:ln>
        <a:effectLst/>
      </c:spPr>
      <c:txPr>
        <a:bodyPr rot="0" spcFirstLastPara="1" vertOverflow="ellipsis" vert="horz" wrap="square" anchor="ctr" anchorCtr="1"/>
        <a:lstStyle/>
        <a:p>
          <a:pPr>
            <a:defRPr sz="1800" b="0" i="0" u="none" strike="noStrike" kern="1200" baseline="0">
              <a:solidFill>
                <a:sysClr val="windowText" lastClr="000000"/>
              </a:solidFill>
              <a:latin typeface="BIZ UDPゴシック" panose="020B0400000000000000" pitchFamily="34" charset="-128"/>
              <a:ea typeface="BIZ UDPゴシック" panose="020B0400000000000000" pitchFamily="34" charset="-128"/>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A3F05D23-7C83-8E35-C587-66BDFBEE2407}"/>
              </a:ext>
            </a:extLst>
          </p:cNvPr>
          <p:cNvSpPr>
            <a:spLocks noGrp="1"/>
          </p:cNvSpPr>
          <p:nvPr>
            <p:ph type="hdr" sz="quarter"/>
          </p:nvPr>
        </p:nvSpPr>
        <p:spPr>
          <a:xfrm>
            <a:off x="1" y="0"/>
            <a:ext cx="2919031" cy="494311"/>
          </a:xfrm>
          <a:prstGeom prst="rect">
            <a:avLst/>
          </a:prstGeom>
        </p:spPr>
        <p:txBody>
          <a:bodyPr vert="horz" lIns="87572" tIns="43786" rIns="87572" bIns="43786" rtlCol="0"/>
          <a:lstStyle>
            <a:lvl1pPr algn="l">
              <a:defRPr sz="1100"/>
            </a:lvl1pPr>
          </a:lstStyle>
          <a:p>
            <a:endParaRPr kumimoji="1" lang="ja-JP" altLang="en-US"/>
          </a:p>
        </p:txBody>
      </p:sp>
      <p:sp>
        <p:nvSpPr>
          <p:cNvPr id="3" name="日付プレースホルダー 2">
            <a:extLst>
              <a:ext uri="{FF2B5EF4-FFF2-40B4-BE49-F238E27FC236}">
                <a16:creationId xmlns:a16="http://schemas.microsoft.com/office/drawing/2014/main" id="{49B773BB-8D6A-A749-5EF3-49F739B7FC63}"/>
              </a:ext>
            </a:extLst>
          </p:cNvPr>
          <p:cNvSpPr>
            <a:spLocks noGrp="1"/>
          </p:cNvSpPr>
          <p:nvPr>
            <p:ph type="dt" sz="quarter" idx="1"/>
          </p:nvPr>
        </p:nvSpPr>
        <p:spPr>
          <a:xfrm>
            <a:off x="3815227" y="0"/>
            <a:ext cx="2919031" cy="494311"/>
          </a:xfrm>
          <a:prstGeom prst="rect">
            <a:avLst/>
          </a:prstGeom>
        </p:spPr>
        <p:txBody>
          <a:bodyPr vert="horz" lIns="87572" tIns="43786" rIns="87572" bIns="43786" rtlCol="0"/>
          <a:lstStyle>
            <a:lvl1pPr algn="r">
              <a:defRPr sz="1100"/>
            </a:lvl1pPr>
          </a:lstStyle>
          <a:p>
            <a:fld id="{1A0837B4-9001-42BE-99B9-62D1F21ABB71}" type="datetimeFigureOut">
              <a:rPr kumimoji="1" lang="ja-JP" altLang="en-US" smtClean="0"/>
              <a:t>2025/9/12</a:t>
            </a:fld>
            <a:endParaRPr kumimoji="1" lang="ja-JP" altLang="en-US"/>
          </a:p>
        </p:txBody>
      </p:sp>
      <p:sp>
        <p:nvSpPr>
          <p:cNvPr id="4" name="フッター プレースホルダー 3">
            <a:extLst>
              <a:ext uri="{FF2B5EF4-FFF2-40B4-BE49-F238E27FC236}">
                <a16:creationId xmlns:a16="http://schemas.microsoft.com/office/drawing/2014/main" id="{5E86048D-D393-AA2B-E289-E5C5D9A33297}"/>
              </a:ext>
            </a:extLst>
          </p:cNvPr>
          <p:cNvSpPr>
            <a:spLocks noGrp="1"/>
          </p:cNvSpPr>
          <p:nvPr>
            <p:ph type="ftr" sz="quarter" idx="2"/>
          </p:nvPr>
        </p:nvSpPr>
        <p:spPr>
          <a:xfrm>
            <a:off x="1" y="9372003"/>
            <a:ext cx="2919031" cy="494311"/>
          </a:xfrm>
          <a:prstGeom prst="rect">
            <a:avLst/>
          </a:prstGeom>
        </p:spPr>
        <p:txBody>
          <a:bodyPr vert="horz" lIns="87572" tIns="43786" rIns="87572" bIns="43786" rtlCol="0" anchor="b"/>
          <a:lstStyle>
            <a:lvl1pPr algn="l">
              <a:defRPr sz="1100"/>
            </a:lvl1pPr>
          </a:lstStyle>
          <a:p>
            <a:endParaRPr kumimoji="1" lang="ja-JP" altLang="en-US"/>
          </a:p>
        </p:txBody>
      </p:sp>
      <p:sp>
        <p:nvSpPr>
          <p:cNvPr id="5" name="スライド番号プレースホルダー 4">
            <a:extLst>
              <a:ext uri="{FF2B5EF4-FFF2-40B4-BE49-F238E27FC236}">
                <a16:creationId xmlns:a16="http://schemas.microsoft.com/office/drawing/2014/main" id="{65F25C5E-8A5A-E9EF-2085-CDDBDC2D5097}"/>
              </a:ext>
            </a:extLst>
          </p:cNvPr>
          <p:cNvSpPr>
            <a:spLocks noGrp="1"/>
          </p:cNvSpPr>
          <p:nvPr>
            <p:ph type="sldNum" sz="quarter" idx="3"/>
          </p:nvPr>
        </p:nvSpPr>
        <p:spPr>
          <a:xfrm>
            <a:off x="3815227" y="9372003"/>
            <a:ext cx="2919031" cy="494311"/>
          </a:xfrm>
          <a:prstGeom prst="rect">
            <a:avLst/>
          </a:prstGeom>
        </p:spPr>
        <p:txBody>
          <a:bodyPr vert="horz" lIns="87572" tIns="43786" rIns="87572" bIns="43786" rtlCol="0" anchor="b"/>
          <a:lstStyle>
            <a:lvl1pPr algn="r">
              <a:defRPr sz="1100"/>
            </a:lvl1pPr>
          </a:lstStyle>
          <a:p>
            <a:fld id="{8F6BBBA5-A7A1-4566-8EF6-036A7BC980BD}" type="slidenum">
              <a:rPr kumimoji="1" lang="ja-JP" altLang="en-US" smtClean="0"/>
              <a:t>‹#›</a:t>
            </a:fld>
            <a:endParaRPr kumimoji="1" lang="ja-JP" altLang="en-US"/>
          </a:p>
        </p:txBody>
      </p:sp>
    </p:spTree>
    <p:extLst>
      <p:ext uri="{BB962C8B-B14F-4D97-AF65-F5344CB8AC3E}">
        <p14:creationId xmlns:p14="http://schemas.microsoft.com/office/powerpoint/2010/main" val="327905315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9031" cy="494311"/>
          </a:xfrm>
          <a:prstGeom prst="rect">
            <a:avLst/>
          </a:prstGeom>
        </p:spPr>
        <p:txBody>
          <a:bodyPr vert="horz" lIns="87572" tIns="43786" rIns="87572" bIns="43786"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227" y="0"/>
            <a:ext cx="2919031" cy="494311"/>
          </a:xfrm>
          <a:prstGeom prst="rect">
            <a:avLst/>
          </a:prstGeom>
        </p:spPr>
        <p:txBody>
          <a:bodyPr vert="horz" lIns="87572" tIns="43786" rIns="87572" bIns="43786" rtlCol="0"/>
          <a:lstStyle>
            <a:lvl1pPr algn="r">
              <a:defRPr sz="1100"/>
            </a:lvl1pPr>
          </a:lstStyle>
          <a:p>
            <a:fld id="{B02923B3-8FD0-4B5E-917D-E8D341C05348}" type="datetimeFigureOut">
              <a:rPr kumimoji="1" lang="ja-JP" altLang="en-US" smtClean="0"/>
              <a:t>2025/9/12</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87572" tIns="43786" rIns="87572" bIns="43786" rtlCol="0" anchor="ctr"/>
          <a:lstStyle/>
          <a:p>
            <a:endParaRPr lang="ja-JP" altLang="en-US"/>
          </a:p>
        </p:txBody>
      </p:sp>
      <p:sp>
        <p:nvSpPr>
          <p:cNvPr id="5" name="ノート プレースホルダー 4"/>
          <p:cNvSpPr>
            <a:spLocks noGrp="1"/>
          </p:cNvSpPr>
          <p:nvPr>
            <p:ph type="body" sz="quarter" idx="3"/>
          </p:nvPr>
        </p:nvSpPr>
        <p:spPr>
          <a:xfrm>
            <a:off x="673276" y="4748747"/>
            <a:ext cx="5389213" cy="3884086"/>
          </a:xfrm>
          <a:prstGeom prst="rect">
            <a:avLst/>
          </a:prstGeom>
        </p:spPr>
        <p:txBody>
          <a:bodyPr vert="horz" lIns="87572" tIns="43786" rIns="87572" bIns="4378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2003"/>
            <a:ext cx="2919031" cy="494311"/>
          </a:xfrm>
          <a:prstGeom prst="rect">
            <a:avLst/>
          </a:prstGeom>
        </p:spPr>
        <p:txBody>
          <a:bodyPr vert="horz" lIns="87572" tIns="43786" rIns="87572" bIns="43786"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227" y="9372003"/>
            <a:ext cx="2919031" cy="494311"/>
          </a:xfrm>
          <a:prstGeom prst="rect">
            <a:avLst/>
          </a:prstGeom>
        </p:spPr>
        <p:txBody>
          <a:bodyPr vert="horz" lIns="87572" tIns="43786" rIns="87572" bIns="43786" rtlCol="0" anchor="b"/>
          <a:lstStyle>
            <a:lvl1pPr algn="r">
              <a:defRPr sz="1100"/>
            </a:lvl1pPr>
          </a:lstStyle>
          <a:p>
            <a:fld id="{B484D7CA-C29D-487C-AB11-1B7B0AEC4009}" type="slidenum">
              <a:rPr kumimoji="1" lang="ja-JP" altLang="en-US" smtClean="0"/>
              <a:t>‹#›</a:t>
            </a:fld>
            <a:endParaRPr kumimoji="1" lang="ja-JP" altLang="en-US"/>
          </a:p>
        </p:txBody>
      </p:sp>
    </p:spTree>
    <p:extLst>
      <p:ext uri="{BB962C8B-B14F-4D97-AF65-F5344CB8AC3E}">
        <p14:creationId xmlns:p14="http://schemas.microsoft.com/office/powerpoint/2010/main" val="331895887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病院団体からの要望をまとめております。</a:t>
            </a:r>
            <a:br>
              <a:rPr kumimoji="1" lang="en-US" altLang="ja-JP" sz="1200" kern="1200" dirty="0">
                <a:solidFill>
                  <a:schemeClr val="tx1"/>
                </a:solidFill>
                <a:effectLst/>
                <a:latin typeface="+mn-lt"/>
                <a:ea typeface="+mn-ea"/>
                <a:cs typeface="+mn-cs"/>
              </a:rPr>
            </a:b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現在、ご存じのように全国の病院の経営は危機的な状況におちいっております。</a:t>
            </a:r>
          </a:p>
          <a:p>
            <a:r>
              <a:rPr kumimoji="1" lang="ja-JP" altLang="ja-JP" sz="1200" kern="1200" dirty="0">
                <a:solidFill>
                  <a:schemeClr val="tx1"/>
                </a:solidFill>
                <a:effectLst/>
                <a:latin typeface="+mn-lt"/>
                <a:ea typeface="+mn-ea"/>
                <a:cs typeface="+mn-cs"/>
              </a:rPr>
              <a:t>物価高騰が続く中、医療従事者の給与を他産業と同じように上げることができません。</a:t>
            </a:r>
          </a:p>
          <a:p>
            <a:r>
              <a:rPr kumimoji="1" lang="ja-JP" altLang="ja-JP" sz="1200" kern="1200" dirty="0">
                <a:solidFill>
                  <a:schemeClr val="tx1"/>
                </a:solidFill>
                <a:effectLst/>
                <a:latin typeface="+mn-lt"/>
                <a:ea typeface="+mn-ea"/>
                <a:cs typeface="+mn-cs"/>
              </a:rPr>
              <a:t>地域医療の崩壊を防ぐため、以下を要望します。</a:t>
            </a:r>
          </a:p>
          <a:p>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まず、</a:t>
            </a:r>
            <a:r>
              <a:rPr kumimoji="1" lang="ja-JP" altLang="en-US" sz="1200" kern="1200" dirty="0">
                <a:solidFill>
                  <a:schemeClr val="tx1"/>
                </a:solidFill>
                <a:effectLst/>
                <a:latin typeface="+mn-lt"/>
                <a:ea typeface="+mn-ea"/>
                <a:cs typeface="+mn-cs"/>
              </a:rPr>
              <a:t>２０２５</a:t>
            </a:r>
            <a:r>
              <a:rPr kumimoji="1" lang="ja-JP" altLang="ja-JP" sz="1200" kern="1200" dirty="0">
                <a:solidFill>
                  <a:schemeClr val="tx1"/>
                </a:solidFill>
                <a:effectLst/>
                <a:latin typeface="+mn-lt"/>
                <a:ea typeface="+mn-ea"/>
                <a:cs typeface="+mn-cs"/>
              </a:rPr>
              <a:t>年度補正予算において、緊急に病院への支援策を講ずることを要望いたします。</a:t>
            </a:r>
          </a:p>
          <a:p>
            <a:r>
              <a:rPr kumimoji="1" lang="ja-JP" altLang="ja-JP" sz="1200" kern="1200" dirty="0">
                <a:solidFill>
                  <a:schemeClr val="tx1"/>
                </a:solidFill>
                <a:effectLst/>
                <a:latin typeface="+mn-lt"/>
                <a:ea typeface="+mn-ea"/>
                <a:cs typeface="+mn-cs"/>
              </a:rPr>
              <a:t>その規模は１病床あたり５０万円から</a:t>
            </a:r>
            <a:r>
              <a:rPr kumimoji="1" lang="en-US" altLang="ja-JP" sz="1200" kern="1200" dirty="0">
                <a:solidFill>
                  <a:schemeClr val="tx1"/>
                </a:solidFill>
                <a:effectLst/>
                <a:latin typeface="+mn-lt"/>
                <a:ea typeface="+mn-ea"/>
                <a:cs typeface="+mn-cs"/>
              </a:rPr>
              <a:t>100</a:t>
            </a:r>
            <a:r>
              <a:rPr kumimoji="1" lang="ja-JP" altLang="ja-JP" sz="1200" kern="1200" dirty="0">
                <a:solidFill>
                  <a:schemeClr val="tx1"/>
                </a:solidFill>
                <a:effectLst/>
                <a:latin typeface="+mn-lt"/>
                <a:ea typeface="+mn-ea"/>
                <a:cs typeface="+mn-cs"/>
              </a:rPr>
              <a:t>万円が必要と考えています。</a:t>
            </a:r>
          </a:p>
          <a:p>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また、</a:t>
            </a:r>
            <a:r>
              <a:rPr kumimoji="1" lang="ja-JP" altLang="en-US" sz="1200" kern="1200" dirty="0">
                <a:solidFill>
                  <a:schemeClr val="tx1"/>
                </a:solidFill>
                <a:effectLst/>
                <a:latin typeface="+mn-lt"/>
                <a:ea typeface="+mn-ea"/>
                <a:cs typeface="+mn-cs"/>
              </a:rPr>
              <a:t>２０２６</a:t>
            </a:r>
            <a:r>
              <a:rPr kumimoji="1" lang="ja-JP" altLang="ja-JP" sz="1200" kern="1200" dirty="0">
                <a:solidFill>
                  <a:schemeClr val="tx1"/>
                </a:solidFill>
                <a:effectLst/>
                <a:latin typeface="+mn-lt"/>
                <a:ea typeface="+mn-ea"/>
                <a:cs typeface="+mn-cs"/>
              </a:rPr>
              <a:t>年度診療報酬改定では、物価、人件費の上昇分に対応することが必要です。</a:t>
            </a:r>
          </a:p>
          <a:p>
            <a:r>
              <a:rPr kumimoji="1" lang="ja-JP" altLang="ja-JP" sz="1200" kern="1200" dirty="0">
                <a:solidFill>
                  <a:schemeClr val="tx1"/>
                </a:solidFill>
                <a:effectLst/>
                <a:latin typeface="+mn-lt"/>
                <a:ea typeface="+mn-ea"/>
                <a:cs typeface="+mn-cs"/>
              </a:rPr>
              <a:t>その具体的な規模として、病院への</a:t>
            </a:r>
            <a:r>
              <a:rPr kumimoji="1" lang="ja-JP" altLang="en-US" sz="1200" kern="1200" dirty="0">
                <a:solidFill>
                  <a:schemeClr val="tx1"/>
                </a:solidFill>
                <a:effectLst/>
                <a:latin typeface="+mn-lt"/>
                <a:ea typeface="+mn-ea"/>
                <a:cs typeface="+mn-cs"/>
              </a:rPr>
              <a:t>２０２６</a:t>
            </a:r>
            <a:r>
              <a:rPr kumimoji="1" lang="ja-JP" altLang="ja-JP" sz="1200" kern="1200" dirty="0">
                <a:solidFill>
                  <a:schemeClr val="tx1"/>
                </a:solidFill>
                <a:effectLst/>
                <a:latin typeface="+mn-lt"/>
                <a:ea typeface="+mn-ea"/>
                <a:cs typeface="+mn-cs"/>
              </a:rPr>
              <a:t>年度診療報酬改定率については、</a:t>
            </a:r>
            <a:r>
              <a:rPr kumimoji="1" lang="ja-JP" altLang="en-US" sz="1200" kern="1200" dirty="0">
                <a:solidFill>
                  <a:schemeClr val="tx1"/>
                </a:solidFill>
                <a:effectLst/>
                <a:latin typeface="+mn-lt"/>
                <a:ea typeface="+mn-ea"/>
                <a:cs typeface="+mn-cs"/>
              </a:rPr>
              <a:t>１０</a:t>
            </a:r>
            <a:r>
              <a:rPr kumimoji="1" lang="ja-JP" altLang="ja-JP" sz="1200" kern="1200" dirty="0">
                <a:solidFill>
                  <a:schemeClr val="tx1"/>
                </a:solidFill>
                <a:effectLst/>
                <a:latin typeface="+mn-lt"/>
                <a:ea typeface="+mn-ea"/>
                <a:cs typeface="+mn-cs"/>
              </a:rPr>
              <a:t>％超が必要であることを強く要望いたします。</a:t>
            </a:r>
          </a:p>
          <a:p>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本当に、このまま適切な対応が行われない状態が続くと、地域の病院が、ある日突然、なくなることが起こり、医療崩壊がおこります。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２ページ以降で、その理由をご説明させていただきます。</a:t>
            </a:r>
          </a:p>
        </p:txBody>
      </p:sp>
      <p:sp>
        <p:nvSpPr>
          <p:cNvPr id="4" name="スライド番号プレースホルダー 3"/>
          <p:cNvSpPr>
            <a:spLocks noGrp="1"/>
          </p:cNvSpPr>
          <p:nvPr>
            <p:ph type="sldNum" sz="quarter" idx="5"/>
          </p:nvPr>
        </p:nvSpPr>
        <p:spPr/>
        <p:txBody>
          <a:bodyPr/>
          <a:lstStyle/>
          <a:p>
            <a:fld id="{B484D7CA-C29D-487C-AB11-1B7B0AEC4009}" type="slidenum">
              <a:rPr kumimoji="1" lang="ja-JP" altLang="en-US" smtClean="0"/>
              <a:t>1</a:t>
            </a:fld>
            <a:endParaRPr kumimoji="1" lang="ja-JP" altLang="en-US"/>
          </a:p>
        </p:txBody>
      </p:sp>
    </p:spTree>
    <p:extLst>
      <p:ext uri="{BB962C8B-B14F-4D97-AF65-F5344CB8AC3E}">
        <p14:creationId xmlns:p14="http://schemas.microsoft.com/office/powerpoint/2010/main" val="3365923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２ページは過去の診療報酬本体改定率とインフレ率、すなわち消費者物価の対前年上昇率、の推移をみたものです。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青が本体改定率、赤がインフレ率となります。</a:t>
            </a:r>
            <a:br>
              <a:rPr kumimoji="1" lang="en-US" altLang="ja-JP" sz="1200" kern="1200" dirty="0">
                <a:solidFill>
                  <a:schemeClr val="tx1"/>
                </a:solidFill>
                <a:effectLst/>
                <a:latin typeface="+mn-lt"/>
                <a:ea typeface="+mn-ea"/>
                <a:cs typeface="+mn-cs"/>
              </a:rPr>
            </a:b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みていただくとわかりますように、過去、診療報酬本体改定率は、インフレ率と、ほぼ連動しています。</a:t>
            </a:r>
          </a:p>
          <a:p>
            <a:r>
              <a:rPr kumimoji="1" lang="ja-JP" altLang="ja-JP" sz="1200" kern="1200" dirty="0">
                <a:solidFill>
                  <a:schemeClr val="tx1"/>
                </a:solidFill>
                <a:effectLst/>
                <a:latin typeface="+mn-lt"/>
                <a:ea typeface="+mn-ea"/>
                <a:cs typeface="+mn-cs"/>
              </a:rPr>
              <a:t>これは、当たり前のことですが、物価が上昇すれば、それに連動して人件費や医療材料や委託料など、医療機関の医療提供コストも上昇するからです。</a:t>
            </a:r>
          </a:p>
          <a:p>
            <a:r>
              <a:rPr kumimoji="1" lang="ja-JP" altLang="ja-JP" sz="1200" kern="1200" dirty="0">
                <a:solidFill>
                  <a:schemeClr val="tx1"/>
                </a:solidFill>
                <a:effectLst/>
                <a:latin typeface="+mn-lt"/>
                <a:ea typeface="+mn-ea"/>
                <a:cs typeface="+mn-cs"/>
              </a:rPr>
              <a:t>青の改定率が赤のインフレ率を上回ることが多いのは、診療報酬改定は原則２年に１度のため、二年分の物価上昇に対応する必要があるためです。</a:t>
            </a:r>
          </a:p>
          <a:p>
            <a:pPr marL="0" marR="0" lvl="0" indent="0" algn="l" defTabSz="914400" rtl="0" eaLnBrk="1" fontAlgn="auto" latinLnBrk="0" hangingPunct="1">
              <a:lnSpc>
                <a:spcPct val="100000"/>
              </a:lnSpc>
              <a:spcBef>
                <a:spcPts val="0"/>
              </a:spcBef>
              <a:spcAft>
                <a:spcPts val="0"/>
              </a:spcAft>
              <a:buClrTx/>
              <a:buSzTx/>
              <a:buFontTx/>
              <a:buNone/>
              <a:tabLst/>
              <a:defRPr/>
            </a:pP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しかし、２０２２年以降は、物価上昇率と本体改定が大きく乖離しています。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右に拡大して</a:t>
            </a:r>
            <a:r>
              <a:rPr kumimoji="1" lang="ja-JP" altLang="en-US" sz="1200" kern="1200" dirty="0">
                <a:solidFill>
                  <a:schemeClr val="tx1"/>
                </a:solidFill>
                <a:effectLst/>
                <a:latin typeface="+mn-lt"/>
                <a:ea typeface="+mn-ea"/>
                <a:cs typeface="+mn-cs"/>
              </a:rPr>
              <a:t>ありますが、</a:t>
            </a:r>
            <a:r>
              <a:rPr kumimoji="1" lang="ja-JP" altLang="ja-JP" sz="1200" kern="1200" dirty="0">
                <a:solidFill>
                  <a:schemeClr val="tx1"/>
                </a:solidFill>
                <a:effectLst/>
                <a:latin typeface="+mn-lt"/>
                <a:ea typeface="+mn-ea"/>
                <a:cs typeface="+mn-cs"/>
              </a:rPr>
              <a:t>２０２２年以降、我が国では、年率で約３％の物価上昇となって</a:t>
            </a:r>
            <a:r>
              <a:rPr kumimoji="1" lang="ja-JP" altLang="en-US" sz="1200" kern="1200" dirty="0">
                <a:solidFill>
                  <a:schemeClr val="tx1"/>
                </a:solidFill>
                <a:effectLst/>
                <a:latin typeface="+mn-lt"/>
                <a:ea typeface="+mn-ea"/>
                <a:cs typeface="+mn-cs"/>
              </a:rPr>
              <a:t>います。</a:t>
            </a:r>
            <a:br>
              <a:rPr kumimoji="1" lang="en-US" altLang="ja-JP" sz="1200" kern="1200" dirty="0">
                <a:solidFill>
                  <a:schemeClr val="tx1"/>
                </a:solidFill>
                <a:effectLst/>
                <a:latin typeface="+mn-lt"/>
                <a:ea typeface="+mn-ea"/>
                <a:cs typeface="+mn-cs"/>
              </a:rPr>
            </a:br>
            <a:r>
              <a:rPr kumimoji="1" lang="ja-JP" altLang="en-US" sz="1200" kern="1200" dirty="0">
                <a:solidFill>
                  <a:schemeClr val="tx1"/>
                </a:solidFill>
                <a:effectLst/>
                <a:latin typeface="+mn-lt"/>
                <a:ea typeface="+mn-ea"/>
                <a:cs typeface="+mn-cs"/>
              </a:rPr>
              <a:t>また</a:t>
            </a:r>
            <a:r>
              <a:rPr kumimoji="1" lang="ja-JP" altLang="ja-JP" sz="1200" kern="1200" dirty="0">
                <a:solidFill>
                  <a:schemeClr val="tx1"/>
                </a:solidFill>
                <a:effectLst/>
                <a:latin typeface="+mn-lt"/>
                <a:ea typeface="+mn-ea"/>
                <a:cs typeface="+mn-cs"/>
              </a:rPr>
              <a:t>２０２２年の本体改定率は０．４３％、</a:t>
            </a:r>
            <a:r>
              <a:rPr kumimoji="1" lang="ja-JP" altLang="en-US" sz="1200" kern="1200" dirty="0">
                <a:solidFill>
                  <a:schemeClr val="tx1"/>
                </a:solidFill>
                <a:effectLst/>
                <a:latin typeface="+mn-lt"/>
                <a:ea typeface="+mn-ea"/>
                <a:cs typeface="+mn-cs"/>
              </a:rPr>
              <a:t>２０２４</a:t>
            </a:r>
            <a:r>
              <a:rPr kumimoji="1" lang="ja-JP" altLang="ja-JP" sz="1200" kern="1200" dirty="0">
                <a:solidFill>
                  <a:schemeClr val="tx1"/>
                </a:solidFill>
                <a:effectLst/>
                <a:latin typeface="+mn-lt"/>
                <a:ea typeface="+mn-ea"/>
                <a:cs typeface="+mn-cs"/>
              </a:rPr>
              <a:t>年が</a:t>
            </a:r>
            <a:r>
              <a:rPr kumimoji="1" lang="ja-JP" altLang="en-US" sz="1200" kern="1200" dirty="0">
                <a:solidFill>
                  <a:schemeClr val="tx1"/>
                </a:solidFill>
                <a:effectLst/>
                <a:latin typeface="+mn-lt"/>
                <a:ea typeface="+mn-ea"/>
                <a:cs typeface="+mn-cs"/>
              </a:rPr>
              <a:t>０．８８</a:t>
            </a:r>
            <a:r>
              <a:rPr kumimoji="1" lang="ja-JP" altLang="ja-JP" sz="1200" kern="1200" dirty="0">
                <a:solidFill>
                  <a:schemeClr val="tx1"/>
                </a:solidFill>
                <a:effectLst/>
                <a:latin typeface="+mn-lt"/>
                <a:ea typeface="+mn-ea"/>
                <a:cs typeface="+mn-cs"/>
              </a:rPr>
              <a:t>％となっており、大きく乖離しています。</a:t>
            </a:r>
            <a:br>
              <a:rPr kumimoji="1" lang="en-US" altLang="ja-JP" sz="1200" kern="1200" dirty="0">
                <a:solidFill>
                  <a:schemeClr val="tx1"/>
                </a:solidFill>
                <a:effectLst/>
                <a:latin typeface="+mn-lt"/>
                <a:ea typeface="+mn-ea"/>
                <a:cs typeface="+mn-cs"/>
              </a:rPr>
            </a:b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我々は、現在の病院経営が危機的状況に陥っている主因は、この診療報酬財源の確保不足であると考えております。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B484D7CA-C29D-487C-AB11-1B7B0AEC4009}" type="slidenum">
              <a:rPr kumimoji="1" lang="ja-JP" altLang="en-US" smtClean="0"/>
              <a:t>2</a:t>
            </a:fld>
            <a:endParaRPr kumimoji="1" lang="ja-JP" altLang="en-US"/>
          </a:p>
        </p:txBody>
      </p:sp>
    </p:spTree>
    <p:extLst>
      <p:ext uri="{BB962C8B-B14F-4D97-AF65-F5344CB8AC3E}">
        <p14:creationId xmlns:p14="http://schemas.microsoft.com/office/powerpoint/2010/main" val="1602358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物価上昇が、どれくらい病院経営に影響を及ぼしているかを説明した資料です。</a:t>
            </a:r>
          </a:p>
          <a:p>
            <a:r>
              <a:rPr kumimoji="1" lang="ja-JP" altLang="ja-JP" sz="1200" kern="1200" dirty="0">
                <a:solidFill>
                  <a:schemeClr val="tx1"/>
                </a:solidFill>
                <a:effectLst/>
                <a:latin typeface="+mn-lt"/>
                <a:ea typeface="+mn-ea"/>
                <a:cs typeface="+mn-cs"/>
              </a:rPr>
              <a:t>ここ数年、物価・賃金上昇により、毎年３％近い診療コストが上昇しています。</a:t>
            </a:r>
            <a:br>
              <a:rPr kumimoji="1" lang="en-US" altLang="ja-JP" sz="1200" kern="1200" dirty="0">
                <a:solidFill>
                  <a:schemeClr val="tx1"/>
                </a:solidFill>
                <a:effectLst/>
                <a:latin typeface="+mn-lt"/>
                <a:ea typeface="+mn-ea"/>
                <a:cs typeface="+mn-cs"/>
              </a:rPr>
            </a:b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例えば、賃上げ４％、物価３％上昇の経済状況では、病院の人件費比率は５７．２％、薬剤、特定保健材料など診療報酬上、手当てがされているとされている経費を除く委託費含む経費は２８．５％あり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これらが各４％、３％上昇することで、同じ医療を同じ患者数に提供していても、３．１％病院の診療コストは上昇することになります。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しかし、我々医療機関は、コストの上昇を価格に転嫁することはできません。</a:t>
            </a:r>
          </a:p>
          <a:p>
            <a:r>
              <a:rPr kumimoji="1" lang="en-US" altLang="ja-JP" sz="1200" kern="1200" dirty="0">
                <a:solidFill>
                  <a:schemeClr val="tx1"/>
                </a:solidFill>
                <a:effectLst/>
                <a:latin typeface="+mn-lt"/>
                <a:ea typeface="+mn-ea"/>
                <a:cs typeface="+mn-cs"/>
              </a:rPr>
              <a:t>2024</a:t>
            </a:r>
            <a:r>
              <a:rPr kumimoji="1" lang="ja-JP" altLang="ja-JP" sz="1200" kern="1200" dirty="0">
                <a:solidFill>
                  <a:schemeClr val="tx1"/>
                </a:solidFill>
                <a:effectLst/>
                <a:latin typeface="+mn-lt"/>
                <a:ea typeface="+mn-ea"/>
                <a:cs typeface="+mn-cs"/>
              </a:rPr>
              <a:t>年改定で０．８８％と、最近では高めの改定率ではありましたが、これでも年平均では０．４４％にすぎません。</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これでは物価や賃金の上昇に遠く及びません。</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我々病院もコスト削減など、さまざまな経営努力を行っておりますが、個々の医療機関の努力の限界を超えています。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結果、赤字の病院が増え、医療従事者の賃金を十分上げることもできなくなっています。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２０２２</a:t>
            </a:r>
            <a:r>
              <a:rPr kumimoji="1" lang="ja-JP" altLang="ja-JP" sz="1200" kern="1200" dirty="0">
                <a:solidFill>
                  <a:schemeClr val="tx1"/>
                </a:solidFill>
                <a:effectLst/>
                <a:latin typeface="+mn-lt"/>
                <a:ea typeface="+mn-ea"/>
                <a:cs typeface="+mn-cs"/>
              </a:rPr>
              <a:t>年度から、我が国では物価上昇が始まりましたが、試算では、医療提供コストは約６．２％も、上昇しています。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病院団体が行っている合同の病院経営調査では、コロナ前の</a:t>
            </a:r>
            <a:r>
              <a:rPr kumimoji="1" lang="ja-JP" altLang="en-US" sz="1200" kern="1200" dirty="0">
                <a:solidFill>
                  <a:schemeClr val="tx1"/>
                </a:solidFill>
                <a:effectLst/>
                <a:latin typeface="+mn-lt"/>
                <a:ea typeface="+mn-ea"/>
                <a:cs typeface="+mn-cs"/>
              </a:rPr>
              <a:t>２０１８</a:t>
            </a:r>
            <a:r>
              <a:rPr kumimoji="1" lang="ja-JP" altLang="ja-JP" sz="1200" kern="1200" dirty="0">
                <a:solidFill>
                  <a:schemeClr val="tx1"/>
                </a:solidFill>
                <a:effectLst/>
                <a:latin typeface="+mn-lt"/>
                <a:ea typeface="+mn-ea"/>
                <a:cs typeface="+mn-cs"/>
              </a:rPr>
              <a:t>年から</a:t>
            </a:r>
            <a:r>
              <a:rPr kumimoji="1" lang="ja-JP" altLang="en-US" sz="1200" kern="1200" dirty="0">
                <a:solidFill>
                  <a:schemeClr val="tx1"/>
                </a:solidFill>
                <a:effectLst/>
                <a:latin typeface="+mn-lt"/>
                <a:ea typeface="+mn-ea"/>
                <a:cs typeface="+mn-cs"/>
              </a:rPr>
              <a:t>２０２４</a:t>
            </a:r>
            <a:r>
              <a:rPr kumimoji="1" lang="ja-JP" altLang="ja-JP" sz="1200" kern="1200" dirty="0">
                <a:solidFill>
                  <a:schemeClr val="tx1"/>
                </a:solidFill>
                <a:effectLst/>
                <a:latin typeface="+mn-lt"/>
                <a:ea typeface="+mn-ea"/>
                <a:cs typeface="+mn-cs"/>
              </a:rPr>
              <a:t>年で病院の医業利益率は２．８ポイント悪化しています。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（２０１８医業利益率―３．２から２０２４医業利益率―６．０と２．８ポイント悪化）</a:t>
            </a:r>
          </a:p>
          <a:p>
            <a:r>
              <a:rPr kumimoji="1" lang="ja-JP" altLang="ja-JP" sz="1200" kern="1200" dirty="0">
                <a:solidFill>
                  <a:schemeClr val="tx1"/>
                </a:solidFill>
                <a:effectLst/>
                <a:latin typeface="+mn-lt"/>
                <a:ea typeface="+mn-ea"/>
                <a:cs typeface="+mn-cs"/>
              </a:rPr>
              <a:t>差し引きになりますが、３．４ポイント分は、病院が経費削減など必死の経営努力をおこなってカバーしてきたものです。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ただ、すでに経営努力の限界を超えており、医業利益の赤字病院割合はこの間、５５％から６９％に増加し、</a:t>
            </a:r>
            <a:r>
              <a:rPr kumimoji="1" lang="ja-JP" altLang="en-US" sz="1200" kern="1200" dirty="0">
                <a:solidFill>
                  <a:schemeClr val="tx1"/>
                </a:solidFill>
                <a:effectLst/>
                <a:latin typeface="+mn-lt"/>
                <a:ea typeface="+mn-ea"/>
                <a:cs typeface="+mn-cs"/>
              </a:rPr>
              <a:t>２０２５</a:t>
            </a:r>
            <a:r>
              <a:rPr kumimoji="1" lang="ja-JP" altLang="ja-JP" sz="1200" kern="1200" dirty="0">
                <a:solidFill>
                  <a:schemeClr val="tx1"/>
                </a:solidFill>
                <a:effectLst/>
                <a:latin typeface="+mn-lt"/>
                <a:ea typeface="+mn-ea"/>
                <a:cs typeface="+mn-cs"/>
              </a:rPr>
              <a:t>年度の職員のベアは、全産業平均が３．７％であったのに対して、我々の緊急調査では、病院は約１％しか対応できていない状況となっており、他産業に遠く及ばない状況となっています。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B484D7CA-C29D-487C-AB11-1B7B0AEC4009}" type="slidenum">
              <a:rPr kumimoji="1" lang="ja-JP" altLang="en-US" smtClean="0"/>
              <a:t>3</a:t>
            </a:fld>
            <a:endParaRPr kumimoji="1" lang="ja-JP" altLang="en-US"/>
          </a:p>
        </p:txBody>
      </p:sp>
    </p:spTree>
    <p:extLst>
      <p:ext uri="{BB962C8B-B14F-4D97-AF65-F5344CB8AC3E}">
        <p14:creationId xmlns:p14="http://schemas.microsoft.com/office/powerpoint/2010/main" val="39987542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7763" y="1233488"/>
            <a:ext cx="4440237" cy="3328987"/>
          </a:xfrm>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この危機的な状況を改善するため、</a:t>
            </a:r>
            <a:r>
              <a:rPr kumimoji="1" lang="ja-JP" altLang="en-US" sz="1200" kern="1200" dirty="0">
                <a:solidFill>
                  <a:schemeClr val="tx1"/>
                </a:solidFill>
                <a:effectLst/>
                <a:latin typeface="+mn-lt"/>
                <a:ea typeface="+mn-ea"/>
                <a:cs typeface="+mn-cs"/>
              </a:rPr>
              <a:t>２０２６</a:t>
            </a:r>
            <a:r>
              <a:rPr kumimoji="1" lang="ja-JP" altLang="ja-JP" sz="1200" kern="1200" dirty="0">
                <a:solidFill>
                  <a:schemeClr val="tx1"/>
                </a:solidFill>
                <a:effectLst/>
                <a:latin typeface="+mn-lt"/>
                <a:ea typeface="+mn-ea"/>
                <a:cs typeface="+mn-cs"/>
              </a:rPr>
              <a:t>年診療報酬改定では、病院の診療報酬に対して、１０％を超える改定率が必要であると考えております。</a:t>
            </a:r>
          </a:p>
          <a:p>
            <a:r>
              <a:rPr kumimoji="1" lang="ja-JP" altLang="ja-JP" sz="1200" kern="1200" dirty="0">
                <a:solidFill>
                  <a:schemeClr val="tx1"/>
                </a:solidFill>
                <a:effectLst/>
                <a:latin typeface="+mn-lt"/>
                <a:ea typeface="+mn-ea"/>
                <a:cs typeface="+mn-cs"/>
              </a:rPr>
              <a:t>これは国費ベースで、約</a:t>
            </a:r>
            <a:r>
              <a:rPr kumimoji="1" lang="ja-JP" altLang="en-US" sz="1200" kern="1200" dirty="0">
                <a:solidFill>
                  <a:schemeClr val="tx1"/>
                </a:solidFill>
                <a:effectLst/>
                <a:latin typeface="+mn-lt"/>
                <a:ea typeface="+mn-ea"/>
                <a:cs typeface="+mn-cs"/>
              </a:rPr>
              <a:t>６０００</a:t>
            </a:r>
            <a:r>
              <a:rPr kumimoji="1" lang="ja-JP" altLang="ja-JP" sz="1200" kern="1200" dirty="0">
                <a:solidFill>
                  <a:schemeClr val="tx1"/>
                </a:solidFill>
                <a:effectLst/>
                <a:latin typeface="+mn-lt"/>
                <a:ea typeface="+mn-ea"/>
                <a:cs typeface="+mn-cs"/>
              </a:rPr>
              <a:t>億円となります。</a:t>
            </a:r>
            <a:br>
              <a:rPr kumimoji="1" lang="en-US" altLang="ja-JP" sz="1200" kern="1200" dirty="0">
                <a:solidFill>
                  <a:schemeClr val="tx1"/>
                </a:solidFill>
                <a:effectLst/>
                <a:latin typeface="+mn-lt"/>
                <a:ea typeface="+mn-ea"/>
                <a:cs typeface="+mn-cs"/>
              </a:rPr>
            </a:b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１０％という数字にびっくりされる方もおられるかと思いますが、物価の上昇局面に入った我が国で、医療を持続的に提供するためには、必要な改定率であると我々は考えます。その試算根拠をご説明いたし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まず左下</a:t>
            </a:r>
            <a:r>
              <a:rPr kumimoji="1" lang="ja-JP" altLang="en-US" sz="1200" kern="1200" dirty="0">
                <a:solidFill>
                  <a:schemeClr val="tx1"/>
                </a:solidFill>
                <a:effectLst/>
                <a:latin typeface="+mn-lt"/>
                <a:ea typeface="+mn-ea"/>
                <a:cs typeface="+mn-cs"/>
              </a:rPr>
              <a:t>ですが</a:t>
            </a:r>
            <a:r>
              <a:rPr kumimoji="1" lang="ja-JP" altLang="ja-JP" sz="1200" kern="1200" dirty="0">
                <a:solidFill>
                  <a:schemeClr val="tx1"/>
                </a:solidFill>
                <a:effectLst/>
                <a:latin typeface="+mn-lt"/>
                <a:ea typeface="+mn-ea"/>
                <a:cs typeface="+mn-cs"/>
              </a:rPr>
              <a:t>、さきほどご説明させていただいたように、過去の物価上昇により、診療報酬改定や病院の必死の経営努力にもかかわらず悪化した収支差２．８％が、</a:t>
            </a:r>
            <a:r>
              <a:rPr kumimoji="1" lang="ja-JP" altLang="en-US" sz="1200" kern="1200" dirty="0">
                <a:solidFill>
                  <a:schemeClr val="tx1"/>
                </a:solidFill>
                <a:effectLst/>
                <a:latin typeface="+mn-lt"/>
                <a:ea typeface="+mn-ea"/>
                <a:cs typeface="+mn-cs"/>
              </a:rPr>
              <a:t>２０２４</a:t>
            </a:r>
            <a:r>
              <a:rPr kumimoji="1" lang="ja-JP" altLang="ja-JP" sz="1200" kern="1200" dirty="0">
                <a:solidFill>
                  <a:schemeClr val="tx1"/>
                </a:solidFill>
                <a:effectLst/>
                <a:latin typeface="+mn-lt"/>
                <a:ea typeface="+mn-ea"/>
                <a:cs typeface="+mn-cs"/>
              </a:rPr>
              <a:t>年までに、医療財源として不足していた分となります。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また、</a:t>
            </a:r>
            <a:r>
              <a:rPr kumimoji="1" lang="ja-JP" altLang="ja-JP" sz="1200" kern="1200" dirty="0">
                <a:solidFill>
                  <a:schemeClr val="tx1"/>
                </a:solidFill>
                <a:effectLst/>
                <a:latin typeface="+mn-lt"/>
                <a:ea typeface="+mn-ea"/>
                <a:cs typeface="+mn-cs"/>
              </a:rPr>
              <a:t>その右ですが、現在進行中の</a:t>
            </a:r>
            <a:r>
              <a:rPr kumimoji="1" lang="ja-JP" altLang="en-US" sz="1200" kern="1200" dirty="0">
                <a:solidFill>
                  <a:schemeClr val="tx1"/>
                </a:solidFill>
                <a:effectLst/>
                <a:latin typeface="+mn-lt"/>
                <a:ea typeface="+mn-ea"/>
                <a:cs typeface="+mn-cs"/>
              </a:rPr>
              <a:t>２０２５</a:t>
            </a:r>
            <a:r>
              <a:rPr kumimoji="1" lang="ja-JP" altLang="ja-JP" sz="1200" kern="1200" dirty="0">
                <a:solidFill>
                  <a:schemeClr val="tx1"/>
                </a:solidFill>
                <a:effectLst/>
                <a:latin typeface="+mn-lt"/>
                <a:ea typeface="+mn-ea"/>
                <a:cs typeface="+mn-cs"/>
              </a:rPr>
              <a:t>年度にも、物価は３％台半ばの上昇で推移しています。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今年度の人事院勧告ではベアで３．６２％とされましたが、我々は１％しか実施できていないことから、人件費率を考慮し人件費で１．５％分が補填不足となっております。</a:t>
            </a:r>
            <a:br>
              <a:rPr kumimoji="1" lang="en-US" altLang="ja-JP" sz="1200" kern="1200" dirty="0">
                <a:solidFill>
                  <a:schemeClr val="tx1"/>
                </a:solidFill>
                <a:effectLst/>
                <a:latin typeface="+mn-lt"/>
                <a:ea typeface="+mn-ea"/>
                <a:cs typeface="+mn-cs"/>
              </a:rPr>
            </a:br>
            <a:r>
              <a:rPr kumimoji="1" lang="ja-JP" altLang="en-US" sz="1200" kern="1200" dirty="0">
                <a:solidFill>
                  <a:schemeClr val="tx1"/>
                </a:solidFill>
                <a:effectLst/>
                <a:latin typeface="+mn-lt"/>
                <a:ea typeface="+mn-ea"/>
                <a:cs typeface="+mn-cs"/>
              </a:rPr>
              <a:t>なお</a:t>
            </a:r>
            <a:r>
              <a:rPr kumimoji="1" lang="ja-JP" altLang="ja-JP" sz="1200" kern="1200" dirty="0">
                <a:solidFill>
                  <a:schemeClr val="tx1"/>
                </a:solidFill>
                <a:effectLst/>
                <a:latin typeface="+mn-lt"/>
                <a:ea typeface="+mn-ea"/>
                <a:cs typeface="+mn-cs"/>
              </a:rPr>
              <a:t>、物価対応で、先ほどの計算により０．９％不足、合わせて２．５％が、さらに不足した状況となっています。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これら過去分の医療提供コストの不足分は、次回改定で底上げしていただく必要があります。しかしそれに加えて、現在の危機的な状況を考えると、</a:t>
            </a:r>
            <a:r>
              <a:rPr kumimoji="1" lang="ja-JP" altLang="en-US" sz="1200" kern="1200" dirty="0">
                <a:solidFill>
                  <a:schemeClr val="tx1"/>
                </a:solidFill>
                <a:effectLst/>
                <a:latin typeface="+mn-lt"/>
                <a:ea typeface="+mn-ea"/>
                <a:cs typeface="+mn-cs"/>
              </a:rPr>
              <a:t>２０２５</a:t>
            </a:r>
            <a:r>
              <a:rPr kumimoji="1" lang="ja-JP" altLang="ja-JP" sz="1200" kern="1200" dirty="0">
                <a:solidFill>
                  <a:schemeClr val="tx1"/>
                </a:solidFill>
                <a:effectLst/>
                <a:latin typeface="+mn-lt"/>
                <a:ea typeface="+mn-ea"/>
                <a:cs typeface="+mn-cs"/>
              </a:rPr>
              <a:t>年度の補正予算において、病床</a:t>
            </a:r>
            <a:r>
              <a:rPr kumimoji="1" lang="ja-JP" altLang="en-US" sz="1200" kern="1200" dirty="0">
                <a:solidFill>
                  <a:schemeClr val="tx1"/>
                </a:solidFill>
                <a:effectLst/>
                <a:latin typeface="+mn-lt"/>
                <a:ea typeface="+mn-ea"/>
                <a:cs typeface="+mn-cs"/>
              </a:rPr>
              <a:t>１</a:t>
            </a:r>
            <a:r>
              <a:rPr kumimoji="1" lang="ja-JP" altLang="ja-JP" sz="1200" kern="1200" dirty="0">
                <a:solidFill>
                  <a:schemeClr val="tx1"/>
                </a:solidFill>
                <a:effectLst/>
                <a:latin typeface="+mn-lt"/>
                <a:ea typeface="+mn-ea"/>
                <a:cs typeface="+mn-cs"/>
              </a:rPr>
              <a:t>床あたり</a:t>
            </a:r>
            <a:r>
              <a:rPr kumimoji="1" lang="ja-JP" altLang="en-US" sz="1200" kern="1200" dirty="0">
                <a:solidFill>
                  <a:schemeClr val="tx1"/>
                </a:solidFill>
                <a:effectLst/>
                <a:latin typeface="+mn-lt"/>
                <a:ea typeface="+mn-ea"/>
                <a:cs typeface="+mn-cs"/>
              </a:rPr>
              <a:t>５０</a:t>
            </a:r>
            <a:r>
              <a:rPr kumimoji="1" lang="ja-JP" altLang="ja-JP" sz="1200" kern="1200" dirty="0">
                <a:solidFill>
                  <a:schemeClr val="tx1"/>
                </a:solidFill>
                <a:effectLst/>
                <a:latin typeface="+mn-lt"/>
                <a:ea typeface="+mn-ea"/>
                <a:cs typeface="+mn-cs"/>
              </a:rPr>
              <a:t>万円から</a:t>
            </a:r>
            <a:r>
              <a:rPr kumimoji="1" lang="ja-JP" altLang="en-US" sz="1200" kern="1200" dirty="0">
                <a:solidFill>
                  <a:schemeClr val="tx1"/>
                </a:solidFill>
                <a:effectLst/>
                <a:latin typeface="+mn-lt"/>
                <a:ea typeface="+mn-ea"/>
                <a:cs typeface="+mn-cs"/>
              </a:rPr>
              <a:t>１００</a:t>
            </a:r>
            <a:r>
              <a:rPr kumimoji="1" lang="ja-JP" altLang="ja-JP" sz="1200" kern="1200" dirty="0">
                <a:solidFill>
                  <a:schemeClr val="tx1"/>
                </a:solidFill>
                <a:effectLst/>
                <a:latin typeface="+mn-lt"/>
                <a:ea typeface="+mn-ea"/>
                <a:cs typeface="+mn-cs"/>
              </a:rPr>
              <a:t>万円の病院支援策が必要であると訴えさせていただきます。</a:t>
            </a:r>
            <a:br>
              <a:rPr kumimoji="1" lang="en-US" altLang="ja-JP" sz="1200" kern="1200" dirty="0">
                <a:solidFill>
                  <a:schemeClr val="tx1"/>
                </a:solidFill>
                <a:effectLst/>
                <a:latin typeface="+mn-lt"/>
                <a:ea typeface="+mn-ea"/>
                <a:cs typeface="+mn-cs"/>
              </a:rPr>
            </a:b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（この根拠ですが、</a:t>
            </a:r>
            <a:r>
              <a:rPr kumimoji="1" lang="ja-JP" altLang="en-US" sz="1200" kern="1200" dirty="0">
                <a:solidFill>
                  <a:schemeClr val="tx1"/>
                </a:solidFill>
                <a:effectLst/>
                <a:latin typeface="+mn-lt"/>
                <a:ea typeface="+mn-ea"/>
                <a:cs typeface="+mn-cs"/>
              </a:rPr>
              <a:t>２０２５</a:t>
            </a:r>
            <a:r>
              <a:rPr kumimoji="1" lang="ja-JP" altLang="ja-JP" sz="1200" kern="1200" dirty="0">
                <a:solidFill>
                  <a:schemeClr val="tx1"/>
                </a:solidFill>
                <a:effectLst/>
                <a:latin typeface="+mn-lt"/>
                <a:ea typeface="+mn-ea"/>
                <a:cs typeface="+mn-cs"/>
              </a:rPr>
              <a:t>年度までに左下</a:t>
            </a:r>
            <a:r>
              <a:rPr kumimoji="1" lang="ja-JP" altLang="en-US" sz="1200" kern="1200" dirty="0">
                <a:solidFill>
                  <a:schemeClr val="tx1"/>
                </a:solidFill>
                <a:effectLst/>
                <a:latin typeface="+mn-lt"/>
                <a:ea typeface="+mn-ea"/>
                <a:cs typeface="+mn-cs"/>
              </a:rPr>
              <a:t>２．８</a:t>
            </a:r>
            <a:r>
              <a:rPr kumimoji="1" lang="ja-JP" altLang="ja-JP" sz="1200" kern="1200" dirty="0">
                <a:solidFill>
                  <a:schemeClr val="tx1"/>
                </a:solidFill>
                <a:effectLst/>
                <a:latin typeface="+mn-lt"/>
                <a:ea typeface="+mn-ea"/>
                <a:cs typeface="+mn-cs"/>
              </a:rPr>
              <a:t>％と</a:t>
            </a:r>
            <a:r>
              <a:rPr kumimoji="1" lang="ja-JP" altLang="en-US" sz="1200" kern="1200" dirty="0">
                <a:solidFill>
                  <a:schemeClr val="tx1"/>
                </a:solidFill>
                <a:effectLst/>
                <a:latin typeface="+mn-lt"/>
                <a:ea typeface="+mn-ea"/>
                <a:cs typeface="+mn-cs"/>
              </a:rPr>
              <a:t>２．５</a:t>
            </a:r>
            <a:r>
              <a:rPr kumimoji="1" lang="ja-JP" altLang="ja-JP" sz="1200" kern="1200" dirty="0">
                <a:solidFill>
                  <a:schemeClr val="tx1"/>
                </a:solidFill>
                <a:effectLst/>
                <a:latin typeface="+mn-lt"/>
                <a:ea typeface="+mn-ea"/>
                <a:cs typeface="+mn-cs"/>
              </a:rPr>
              <a:t>％の合計で５％強が補填不足になっています。これは病院医療費が約２５兆円から計算すると約</a:t>
            </a:r>
            <a:r>
              <a:rPr kumimoji="1" lang="ja-JP" altLang="en-US" sz="1200" kern="1200" dirty="0">
                <a:solidFill>
                  <a:schemeClr val="tx1"/>
                </a:solidFill>
                <a:effectLst/>
                <a:latin typeface="+mn-lt"/>
                <a:ea typeface="+mn-ea"/>
                <a:cs typeface="+mn-cs"/>
              </a:rPr>
              <a:t>１．３</a:t>
            </a:r>
            <a:r>
              <a:rPr kumimoji="1" lang="ja-JP" altLang="ja-JP" sz="1200" kern="1200" dirty="0">
                <a:solidFill>
                  <a:schemeClr val="tx1"/>
                </a:solidFill>
                <a:effectLst/>
                <a:latin typeface="+mn-lt"/>
                <a:ea typeface="+mn-ea"/>
                <a:cs typeface="+mn-cs"/>
              </a:rPr>
              <a:t>兆円となります。現在、我が国には</a:t>
            </a:r>
            <a:r>
              <a:rPr kumimoji="1" lang="ja-JP" altLang="en-US" sz="1200" kern="1200" dirty="0">
                <a:solidFill>
                  <a:schemeClr val="tx1"/>
                </a:solidFill>
                <a:effectLst/>
                <a:latin typeface="+mn-lt"/>
                <a:ea typeface="+mn-ea"/>
                <a:cs typeface="+mn-cs"/>
              </a:rPr>
              <a:t>１４８</a:t>
            </a:r>
            <a:r>
              <a:rPr kumimoji="1" lang="ja-JP" altLang="ja-JP" sz="1200" kern="1200" dirty="0">
                <a:solidFill>
                  <a:schemeClr val="tx1"/>
                </a:solidFill>
                <a:effectLst/>
                <a:latin typeface="+mn-lt"/>
                <a:ea typeface="+mn-ea"/>
                <a:cs typeface="+mn-cs"/>
              </a:rPr>
              <a:t>万床の病床が存在することから、割り替えしますと</a:t>
            </a:r>
            <a:r>
              <a:rPr kumimoji="1" lang="ja-JP" altLang="en-US" sz="1200" kern="1200" dirty="0">
                <a:solidFill>
                  <a:schemeClr val="tx1"/>
                </a:solidFill>
                <a:effectLst/>
                <a:latin typeface="+mn-lt"/>
                <a:ea typeface="+mn-ea"/>
                <a:cs typeface="+mn-cs"/>
              </a:rPr>
              <a:t>１</a:t>
            </a:r>
            <a:r>
              <a:rPr kumimoji="1" lang="ja-JP" altLang="ja-JP" sz="1200" kern="1200" dirty="0">
                <a:solidFill>
                  <a:schemeClr val="tx1"/>
                </a:solidFill>
                <a:effectLst/>
                <a:latin typeface="+mn-lt"/>
                <a:ea typeface="+mn-ea"/>
                <a:cs typeface="+mn-cs"/>
              </a:rPr>
              <a:t>床あたり約</a:t>
            </a:r>
            <a:r>
              <a:rPr kumimoji="1" lang="ja-JP" altLang="en-US" sz="1200" kern="1200" dirty="0">
                <a:solidFill>
                  <a:schemeClr val="tx1"/>
                </a:solidFill>
                <a:effectLst/>
                <a:latin typeface="+mn-lt"/>
                <a:ea typeface="+mn-ea"/>
                <a:cs typeface="+mn-cs"/>
              </a:rPr>
              <a:t>８０</a:t>
            </a:r>
            <a:r>
              <a:rPr kumimoji="1" lang="ja-JP" altLang="ja-JP" sz="1200" kern="1200" dirty="0">
                <a:solidFill>
                  <a:schemeClr val="tx1"/>
                </a:solidFill>
                <a:effectLst/>
                <a:latin typeface="+mn-lt"/>
                <a:ea typeface="+mn-ea"/>
                <a:cs typeface="+mn-cs"/>
              </a:rPr>
              <a:t>万円となります。病床あたりの売り上げ単価や費用構造は病院によりさまざまであることから、</a:t>
            </a:r>
            <a:r>
              <a:rPr kumimoji="1" lang="ja-JP" altLang="en-US" sz="1200" kern="1200">
                <a:solidFill>
                  <a:schemeClr val="tx1"/>
                </a:solidFill>
                <a:effectLst/>
                <a:latin typeface="+mn-lt"/>
                <a:ea typeface="+mn-ea"/>
                <a:cs typeface="+mn-cs"/>
              </a:rPr>
              <a:t>５０</a:t>
            </a:r>
            <a:r>
              <a:rPr kumimoji="1" lang="ja-JP" altLang="ja-JP" sz="1200" kern="1200">
                <a:solidFill>
                  <a:schemeClr val="tx1"/>
                </a:solidFill>
                <a:effectLst/>
                <a:latin typeface="+mn-lt"/>
                <a:ea typeface="+mn-ea"/>
                <a:cs typeface="+mn-cs"/>
              </a:rPr>
              <a:t>万円から</a:t>
            </a:r>
            <a:r>
              <a:rPr kumimoji="1" lang="ja-JP" altLang="en-US" sz="1200" kern="1200">
                <a:solidFill>
                  <a:schemeClr val="tx1"/>
                </a:solidFill>
                <a:effectLst/>
                <a:latin typeface="+mn-lt"/>
                <a:ea typeface="+mn-ea"/>
                <a:cs typeface="+mn-cs"/>
              </a:rPr>
              <a:t>１００</a:t>
            </a:r>
            <a:r>
              <a:rPr kumimoji="1" lang="ja-JP" altLang="ja-JP" sz="1200" kern="1200">
                <a:solidFill>
                  <a:schemeClr val="tx1"/>
                </a:solidFill>
                <a:effectLst/>
                <a:latin typeface="+mn-lt"/>
                <a:ea typeface="+mn-ea"/>
                <a:cs typeface="+mn-cs"/>
              </a:rPr>
              <a:t>万円</a:t>
            </a:r>
            <a:r>
              <a:rPr kumimoji="1" lang="ja-JP" altLang="ja-JP" sz="1200" kern="1200" dirty="0">
                <a:solidFill>
                  <a:schemeClr val="tx1"/>
                </a:solidFill>
                <a:effectLst/>
                <a:latin typeface="+mn-lt"/>
                <a:ea typeface="+mn-ea"/>
                <a:cs typeface="+mn-cs"/>
              </a:rPr>
              <a:t>と表現させていただいております。）</a:t>
            </a:r>
          </a:p>
          <a:p>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これら過去分に加え、</a:t>
            </a:r>
            <a:r>
              <a:rPr kumimoji="1" lang="ja-JP" altLang="en-US" sz="1200" kern="1200" dirty="0">
                <a:solidFill>
                  <a:schemeClr val="tx1"/>
                </a:solidFill>
                <a:effectLst/>
                <a:latin typeface="+mn-lt"/>
                <a:ea typeface="+mn-ea"/>
                <a:cs typeface="+mn-cs"/>
              </a:rPr>
              <a:t>２０２６</a:t>
            </a:r>
            <a:r>
              <a:rPr kumimoji="1" lang="ja-JP" altLang="ja-JP" sz="1200" kern="1200" dirty="0">
                <a:solidFill>
                  <a:schemeClr val="tx1"/>
                </a:solidFill>
                <a:effectLst/>
                <a:latin typeface="+mn-lt"/>
                <a:ea typeface="+mn-ea"/>
                <a:cs typeface="+mn-cs"/>
              </a:rPr>
              <a:t>年改定では、その後の</a:t>
            </a:r>
            <a:r>
              <a:rPr kumimoji="1" lang="ja-JP" altLang="en-US" sz="1200" kern="1200" dirty="0">
                <a:solidFill>
                  <a:schemeClr val="tx1"/>
                </a:solidFill>
                <a:effectLst/>
                <a:latin typeface="+mn-lt"/>
                <a:ea typeface="+mn-ea"/>
                <a:cs typeface="+mn-cs"/>
              </a:rPr>
              <a:t>２</a:t>
            </a:r>
            <a:r>
              <a:rPr kumimoji="1" lang="ja-JP" altLang="ja-JP" sz="1200" kern="1200" dirty="0">
                <a:solidFill>
                  <a:schemeClr val="tx1"/>
                </a:solidFill>
                <a:effectLst/>
                <a:latin typeface="+mn-lt"/>
                <a:ea typeface="+mn-ea"/>
                <a:cs typeface="+mn-cs"/>
              </a:rPr>
              <a:t>年間の物価、賃金の上昇に対応する必要があります。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賃金が４％、物価が３％上昇を続けると仮定した場合、年３．１％のコストが上昇します。</a:t>
            </a:r>
            <a:br>
              <a:rPr kumimoji="1" lang="en-US" altLang="ja-JP" sz="1200" kern="1200" dirty="0">
                <a:solidFill>
                  <a:schemeClr val="tx1"/>
                </a:solidFill>
                <a:effectLst/>
                <a:latin typeface="+mn-lt"/>
                <a:ea typeface="+mn-ea"/>
                <a:cs typeface="+mn-cs"/>
              </a:rPr>
            </a:br>
            <a:r>
              <a:rPr kumimoji="1" lang="ja-JP" altLang="en-US" sz="1200" kern="1200" dirty="0">
                <a:solidFill>
                  <a:schemeClr val="tx1"/>
                </a:solidFill>
                <a:effectLst/>
                <a:latin typeface="+mn-lt"/>
                <a:ea typeface="+mn-ea"/>
                <a:cs typeface="+mn-cs"/>
              </a:rPr>
              <a:t>１</a:t>
            </a:r>
            <a:r>
              <a:rPr kumimoji="1" lang="ja-JP" altLang="ja-JP" sz="1200" kern="1200" dirty="0">
                <a:solidFill>
                  <a:schemeClr val="tx1"/>
                </a:solidFill>
                <a:effectLst/>
                <a:latin typeface="+mn-lt"/>
                <a:ea typeface="+mn-ea"/>
                <a:cs typeface="+mn-cs"/>
              </a:rPr>
              <a:t>年目に３．１％、</a:t>
            </a:r>
            <a:r>
              <a:rPr kumimoji="1" lang="ja-JP" altLang="en-US" sz="1200" kern="1200" dirty="0">
                <a:solidFill>
                  <a:schemeClr val="tx1"/>
                </a:solidFill>
                <a:effectLst/>
                <a:latin typeface="+mn-lt"/>
                <a:ea typeface="+mn-ea"/>
                <a:cs typeface="+mn-cs"/>
              </a:rPr>
              <a:t>２</a:t>
            </a:r>
            <a:r>
              <a:rPr kumimoji="1" lang="ja-JP" altLang="ja-JP" sz="1200" kern="1200" dirty="0">
                <a:solidFill>
                  <a:schemeClr val="tx1"/>
                </a:solidFill>
                <a:effectLst/>
                <a:latin typeface="+mn-lt"/>
                <a:ea typeface="+mn-ea"/>
                <a:cs typeface="+mn-cs"/>
              </a:rPr>
              <a:t>年目に６．２％、ならして４．７％分の改定財源が必要となります。</a:t>
            </a:r>
          </a:p>
          <a:p>
            <a:r>
              <a:rPr kumimoji="1" lang="en-US" altLang="ja-JP" sz="1200" kern="1200" dirty="0">
                <a:solidFill>
                  <a:schemeClr val="tx1"/>
                </a:solidFill>
                <a:effectLst/>
                <a:latin typeface="+mn-lt"/>
                <a:ea typeface="+mn-ea"/>
                <a:cs typeface="+mn-cs"/>
              </a:rPr>
              <a:t> </a:t>
            </a:r>
            <a:r>
              <a:rPr kumimoji="1" lang="ja-JP" altLang="ja-JP" sz="1200" kern="1200" dirty="0">
                <a:solidFill>
                  <a:schemeClr val="tx1"/>
                </a:solidFill>
                <a:effectLst/>
                <a:latin typeface="+mn-lt"/>
                <a:ea typeface="+mn-ea"/>
                <a:cs typeface="+mn-cs"/>
              </a:rPr>
              <a:t>それに、新規技術などの導入のため、これまでも診療報酬改定で対応してきた財源として０．３％分を加えて、</a:t>
            </a:r>
            <a:r>
              <a:rPr kumimoji="1" lang="ja-JP" altLang="en-US" sz="1200" kern="1200" dirty="0">
                <a:solidFill>
                  <a:schemeClr val="tx1"/>
                </a:solidFill>
                <a:effectLst/>
                <a:latin typeface="+mn-lt"/>
                <a:ea typeface="+mn-ea"/>
                <a:cs typeface="+mn-cs"/>
              </a:rPr>
              <a:t>２０２６</a:t>
            </a:r>
            <a:r>
              <a:rPr kumimoji="1" lang="ja-JP" altLang="ja-JP" sz="1200" kern="1200" dirty="0">
                <a:solidFill>
                  <a:schemeClr val="tx1"/>
                </a:solidFill>
                <a:effectLst/>
                <a:latin typeface="+mn-lt"/>
                <a:ea typeface="+mn-ea"/>
                <a:cs typeface="+mn-cs"/>
              </a:rPr>
              <a:t>年改定における病院診療報酬では１０％を超える改定財源が必要であると、</a:t>
            </a:r>
            <a:r>
              <a:rPr kumimoji="1" lang="ja-JP" altLang="en-US" sz="1200" kern="1200" dirty="0">
                <a:solidFill>
                  <a:schemeClr val="tx1"/>
                </a:solidFill>
                <a:effectLst/>
                <a:latin typeface="+mn-lt"/>
                <a:ea typeface="+mn-ea"/>
                <a:cs typeface="+mn-cs"/>
              </a:rPr>
              <a:t>我々</a:t>
            </a:r>
            <a:r>
              <a:rPr kumimoji="1" lang="ja-JP" altLang="ja-JP" sz="1200" kern="1200" dirty="0">
                <a:solidFill>
                  <a:schemeClr val="tx1"/>
                </a:solidFill>
                <a:effectLst/>
                <a:latin typeface="+mn-lt"/>
                <a:ea typeface="+mn-ea"/>
                <a:cs typeface="+mn-cs"/>
              </a:rPr>
              <a:t>は強く主張いたします。</a:t>
            </a:r>
          </a:p>
          <a:p>
            <a:endParaRPr kumimoji="1" lang="ja-JP" altLang="en-US" dirty="0"/>
          </a:p>
        </p:txBody>
      </p:sp>
      <p:sp>
        <p:nvSpPr>
          <p:cNvPr id="4" name="スライド番号プレースホルダー 3"/>
          <p:cNvSpPr>
            <a:spLocks noGrp="1"/>
          </p:cNvSpPr>
          <p:nvPr>
            <p:ph type="sldNum" sz="quarter" idx="5"/>
          </p:nvPr>
        </p:nvSpPr>
        <p:spPr/>
        <p:txBody>
          <a:bodyPr/>
          <a:lstStyle/>
          <a:p>
            <a:fld id="{B484D7CA-C29D-487C-AB11-1B7B0AEC4009}" type="slidenum">
              <a:rPr kumimoji="1" lang="ja-JP" altLang="en-US" smtClean="0"/>
              <a:t>4</a:t>
            </a:fld>
            <a:endParaRPr kumimoji="1" lang="ja-JP" altLang="en-US"/>
          </a:p>
        </p:txBody>
      </p:sp>
    </p:spTree>
    <p:extLst>
      <p:ext uri="{BB962C8B-B14F-4D97-AF65-F5344CB8AC3E}">
        <p14:creationId xmlns:p14="http://schemas.microsoft.com/office/powerpoint/2010/main" val="1584831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D08907-F66F-CDA1-AAE2-040A2EA0957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B174A76-11E4-9AD9-AED7-196534D1F38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010F8E9-5734-DD17-4740-C465F59D2DD7}"/>
              </a:ext>
            </a:extLst>
          </p:cNvPr>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１０％超という病院改定率の数字に関して、厳しい財政状況の中、対応不可能なのではないか、とお考えの方もおられると思います。</a:t>
            </a:r>
          </a:p>
          <a:p>
            <a:r>
              <a:rPr kumimoji="1" lang="ja-JP" altLang="ja-JP" sz="1200" kern="1200" dirty="0">
                <a:solidFill>
                  <a:schemeClr val="tx1"/>
                </a:solidFill>
                <a:effectLst/>
                <a:latin typeface="+mn-lt"/>
                <a:ea typeface="+mn-ea"/>
                <a:cs typeface="+mn-cs"/>
              </a:rPr>
              <a:t>しかし、この間、物価上昇にともない名目</a:t>
            </a:r>
            <a:r>
              <a:rPr kumimoji="1" lang="en-US" altLang="ja-JP" sz="1200" kern="1200" dirty="0">
                <a:solidFill>
                  <a:schemeClr val="tx1"/>
                </a:solidFill>
                <a:effectLst/>
                <a:latin typeface="+mn-lt"/>
                <a:ea typeface="+mn-ea"/>
                <a:cs typeface="+mn-cs"/>
              </a:rPr>
              <a:t>GDP</a:t>
            </a:r>
            <a:r>
              <a:rPr kumimoji="1" lang="ja-JP" altLang="ja-JP" sz="1200" kern="1200" dirty="0">
                <a:solidFill>
                  <a:schemeClr val="tx1"/>
                </a:solidFill>
                <a:effectLst/>
                <a:latin typeface="+mn-lt"/>
                <a:ea typeface="+mn-ea"/>
                <a:cs typeface="+mn-cs"/>
              </a:rPr>
              <a:t>も上昇しています。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税収も増加し、現役世代の収入も増加しており保険料収入も増加しています。</a:t>
            </a:r>
          </a:p>
          <a:p>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まず国費部分ですが、社会保障に充てる財源とされている消費税収だけで、約７０００億円上昇しています。</a:t>
            </a:r>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この財源は社会保障に活用すべきであります。</a:t>
            </a:r>
            <a:br>
              <a:rPr kumimoji="1" lang="en-US" altLang="ja-JP" sz="1200" kern="1200" dirty="0">
                <a:solidFill>
                  <a:schemeClr val="tx1"/>
                </a:solidFill>
                <a:effectLst/>
                <a:latin typeface="+mn-lt"/>
                <a:ea typeface="+mn-ea"/>
                <a:cs typeface="+mn-cs"/>
              </a:rPr>
            </a:br>
            <a:endParaRPr kumimoji="1" lang="ja-JP" altLang="ja-JP" sz="1200" kern="1200" dirty="0">
              <a:solidFill>
                <a:schemeClr val="tx1"/>
              </a:solidFill>
              <a:effectLst/>
              <a:latin typeface="+mn-lt"/>
              <a:ea typeface="+mn-ea"/>
              <a:cs typeface="+mn-cs"/>
            </a:endParaRPr>
          </a:p>
          <a:p>
            <a:r>
              <a:rPr kumimoji="1" lang="ja-JP" altLang="ja-JP" sz="1200" kern="1200" dirty="0">
                <a:solidFill>
                  <a:schemeClr val="tx1"/>
                </a:solidFill>
                <a:effectLst/>
                <a:latin typeface="+mn-lt"/>
                <a:ea typeface="+mn-ea"/>
                <a:cs typeface="+mn-cs"/>
              </a:rPr>
              <a:t>また、保険料収入に関しても、協会けんぽ、健保連とも、</a:t>
            </a:r>
            <a:r>
              <a:rPr kumimoji="1" lang="ja-JP" altLang="en-US" sz="1200" kern="1200" dirty="0">
                <a:solidFill>
                  <a:schemeClr val="tx1"/>
                </a:solidFill>
                <a:effectLst/>
                <a:latin typeface="+mn-lt"/>
                <a:ea typeface="+mn-ea"/>
                <a:cs typeface="+mn-cs"/>
              </a:rPr>
              <a:t>１</a:t>
            </a:r>
            <a:r>
              <a:rPr kumimoji="1" lang="ja-JP" altLang="ja-JP" sz="1200" kern="1200" dirty="0">
                <a:solidFill>
                  <a:schemeClr val="tx1"/>
                </a:solidFill>
                <a:effectLst/>
                <a:latin typeface="+mn-lt"/>
                <a:ea typeface="+mn-ea"/>
                <a:cs typeface="+mn-cs"/>
              </a:rPr>
              <a:t>年で各</a:t>
            </a:r>
            <a:r>
              <a:rPr kumimoji="1" lang="ja-JP" altLang="en-US" sz="1200" kern="1200" dirty="0">
                <a:solidFill>
                  <a:schemeClr val="tx1"/>
                </a:solidFill>
                <a:effectLst/>
                <a:latin typeface="+mn-lt"/>
                <a:ea typeface="+mn-ea"/>
                <a:cs typeface="+mn-cs"/>
              </a:rPr>
              <a:t>３０００</a:t>
            </a:r>
            <a:r>
              <a:rPr kumimoji="1" lang="ja-JP" altLang="ja-JP" sz="1200" kern="1200" dirty="0">
                <a:solidFill>
                  <a:schemeClr val="tx1"/>
                </a:solidFill>
                <a:effectLst/>
                <a:latin typeface="+mn-lt"/>
                <a:ea typeface="+mn-ea"/>
                <a:cs typeface="+mn-cs"/>
              </a:rPr>
              <a:t>億円を優に超えるレベルで保険料収入は上振れしています。現在の保険料率のままでも財源は増加しています。</a:t>
            </a:r>
          </a:p>
          <a:p>
            <a:br>
              <a:rPr kumimoji="1" lang="en-US" altLang="ja-JP" sz="1200" kern="1200" dirty="0">
                <a:solidFill>
                  <a:schemeClr val="tx1"/>
                </a:solidFill>
                <a:effectLst/>
                <a:latin typeface="+mn-lt"/>
                <a:ea typeface="+mn-ea"/>
                <a:cs typeface="+mn-cs"/>
              </a:rPr>
            </a:br>
            <a:r>
              <a:rPr kumimoji="1" lang="ja-JP" altLang="ja-JP" sz="1200" kern="1200" dirty="0">
                <a:solidFill>
                  <a:schemeClr val="tx1"/>
                </a:solidFill>
                <a:effectLst/>
                <a:latin typeface="+mn-lt"/>
                <a:ea typeface="+mn-ea"/>
                <a:cs typeface="+mn-cs"/>
              </a:rPr>
              <a:t>これら、物価、賃金に連動する国費、保険料の財源を、地域における医療提供を維持するため、病院医療に活用していただきたいと強く主張いたします</a:t>
            </a:r>
            <a:r>
              <a:rPr kumimoji="1" lang="ja-JP" altLang="en-US" sz="1200" kern="1200" dirty="0">
                <a:solidFill>
                  <a:schemeClr val="tx1"/>
                </a:solidFill>
                <a:effectLst/>
                <a:latin typeface="+mn-lt"/>
                <a:ea typeface="+mn-ea"/>
                <a:cs typeface="+mn-cs"/>
              </a:rPr>
              <a:t>。</a:t>
            </a:r>
            <a:endParaRPr kumimoji="1" lang="ja-JP" altLang="ja-JP" sz="1200" kern="1200" dirty="0">
              <a:solidFill>
                <a:schemeClr val="tx1"/>
              </a:solidFill>
              <a:effectLst/>
              <a:latin typeface="+mn-lt"/>
              <a:ea typeface="+mn-ea"/>
              <a:cs typeface="+mn-cs"/>
            </a:endParaRPr>
          </a:p>
        </p:txBody>
      </p:sp>
      <p:sp>
        <p:nvSpPr>
          <p:cNvPr id="4" name="スライド番号プレースホルダー 3">
            <a:extLst>
              <a:ext uri="{FF2B5EF4-FFF2-40B4-BE49-F238E27FC236}">
                <a16:creationId xmlns:a16="http://schemas.microsoft.com/office/drawing/2014/main" id="{284985A2-4B50-7A97-C752-7FDAA74B00EF}"/>
              </a:ext>
            </a:extLst>
          </p:cNvPr>
          <p:cNvSpPr>
            <a:spLocks noGrp="1"/>
          </p:cNvSpPr>
          <p:nvPr>
            <p:ph type="sldNum" sz="quarter" idx="5"/>
          </p:nvPr>
        </p:nvSpPr>
        <p:spPr/>
        <p:txBody>
          <a:bodyPr/>
          <a:lstStyle/>
          <a:p>
            <a:fld id="{B484D7CA-C29D-487C-AB11-1B7B0AEC4009}" type="slidenum">
              <a:rPr kumimoji="1" lang="ja-JP" altLang="en-US" smtClean="0"/>
              <a:t>5</a:t>
            </a:fld>
            <a:endParaRPr kumimoji="1" lang="ja-JP" altLang="en-US"/>
          </a:p>
        </p:txBody>
      </p:sp>
    </p:spTree>
    <p:extLst>
      <p:ext uri="{BB962C8B-B14F-4D97-AF65-F5344CB8AC3E}">
        <p14:creationId xmlns:p14="http://schemas.microsoft.com/office/powerpoint/2010/main" val="21925686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D6D1682-1628-4C99-AD3D-08D133A3D9EB}" type="datetime1">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2247005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A1DCEDF-2CB7-4096-AECA-B900F327339E}" type="datetime1">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1917679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4578136-7BF9-4102-99C8-25879412A805}" type="datetime1">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1466664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8FA1839-B850-4F69-B1EE-22BEC1FFD7CD}" type="datetime1">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38384229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21A74F1-BD88-4A51-9CE9-C1B9E19A745B}" type="datetime1">
              <a:rPr kumimoji="1" lang="ja-JP" altLang="en-US" smtClean="0"/>
              <a:t>2025/9/12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1630473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2946249-CB15-4F66-964E-F9B9BA0828DB}" type="datetime1">
              <a:rPr kumimoji="1" lang="ja-JP" altLang="en-US" smtClean="0"/>
              <a:t>2025/9/12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32917197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46FBB96-D78C-4795-B838-BD2A25519D79}" type="datetime1">
              <a:rPr kumimoji="1" lang="ja-JP" altLang="en-US" smtClean="0"/>
              <a:t>2025/9/12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692091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3AF3864-C18D-4375-8D50-23F968D4A27E}" type="datetime1">
              <a:rPr kumimoji="1" lang="ja-JP" altLang="en-US" smtClean="0"/>
              <a:t>2025/9/12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4251055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521E39-50D1-4085-8F02-BEFEF867D903}" type="datetime1">
              <a:rPr kumimoji="1" lang="ja-JP" altLang="en-US" smtClean="0"/>
              <a:t>2025/9/12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1838792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C0428E0-3483-4926-9917-A72EE2172397}" type="datetime1">
              <a:rPr kumimoji="1" lang="ja-JP" altLang="en-US" smtClean="0"/>
              <a:t>2025/9/12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219228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CCB507F6-9852-4497-A6DF-BD44E50BB65F}" type="datetime1">
              <a:rPr kumimoji="1" lang="ja-JP" altLang="en-US" smtClean="0"/>
              <a:t>2025/9/12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744721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1C84B9C-DC8B-47CE-B74D-2C70006FEB63}" type="datetime1">
              <a:rPr kumimoji="1" lang="ja-JP" altLang="en-US" smtClean="0"/>
              <a:t>2025/9/12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08F2605-DF02-4286-9C2A-6B82B8143178}" type="slidenum">
              <a:rPr kumimoji="1" lang="ja-JP" altLang="en-US" smtClean="0"/>
              <a:t>‹#›</a:t>
            </a:fld>
            <a:endParaRPr kumimoji="1" lang="ja-JP" altLang="en-US"/>
          </a:p>
        </p:txBody>
      </p:sp>
    </p:spTree>
    <p:extLst>
      <p:ext uri="{BB962C8B-B14F-4D97-AF65-F5344CB8AC3E}">
        <p14:creationId xmlns:p14="http://schemas.microsoft.com/office/powerpoint/2010/main" val="27403051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23DAD7-2E4A-536B-DC04-E0168809CCB8}"/>
              </a:ext>
            </a:extLst>
          </p:cNvPr>
          <p:cNvSpPr>
            <a:spLocks noGrp="1"/>
          </p:cNvSpPr>
          <p:nvPr>
            <p:ph type="title"/>
          </p:nvPr>
        </p:nvSpPr>
        <p:spPr>
          <a:xfrm>
            <a:off x="0" y="246523"/>
            <a:ext cx="9143997" cy="901343"/>
          </a:xfrm>
          <a:solidFill>
            <a:srgbClr val="FF0000"/>
          </a:solidFill>
        </p:spPr>
        <p:txBody>
          <a:bodyPr>
            <a:noAutofit/>
          </a:bodyPr>
          <a:lstStyle/>
          <a:p>
            <a:pPr algn="ctr"/>
            <a:br>
              <a:rPr kumimoji="1" lang="en-US" altLang="ja-JP" sz="3200" b="1" dirty="0">
                <a:solidFill>
                  <a:schemeClr val="bg1"/>
                </a:solidFill>
                <a:latin typeface="Meiryo" panose="020B0604030504040204" pitchFamily="34" charset="-128"/>
                <a:ea typeface="Meiryo" panose="020B0604030504040204" pitchFamily="34" charset="-128"/>
              </a:rPr>
            </a:br>
            <a:r>
              <a:rPr lang="ja-JP" altLang="en-US" sz="3600" b="1" dirty="0">
                <a:solidFill>
                  <a:schemeClr val="bg1"/>
                </a:solidFill>
                <a:latin typeface="BIZ UDPゴシック" panose="020B0400000000000000" pitchFamily="34" charset="-128"/>
                <a:ea typeface="BIZ UDPゴシック" panose="020B0400000000000000" pitchFamily="34" charset="-128"/>
              </a:rPr>
              <a:t>地域の病院経営は危機的状況です</a:t>
            </a:r>
            <a:br>
              <a:rPr kumimoji="1" lang="en-US" altLang="ja-JP" sz="3200" b="1" dirty="0">
                <a:solidFill>
                  <a:schemeClr val="bg1"/>
                </a:solidFill>
                <a:latin typeface="Meiryo" panose="020B0604030504040204" pitchFamily="34" charset="-128"/>
                <a:ea typeface="Meiryo" panose="020B0604030504040204" pitchFamily="34" charset="-128"/>
              </a:rPr>
            </a:br>
            <a:endParaRPr kumimoji="1" lang="ja-JP" altLang="en-US" sz="3200" b="1" dirty="0">
              <a:solidFill>
                <a:schemeClr val="bg1"/>
              </a:solidFill>
              <a:latin typeface="Meiryo" panose="020B0604030504040204" pitchFamily="34" charset="-128"/>
              <a:ea typeface="Meiryo" panose="020B0604030504040204" pitchFamily="34" charset="-128"/>
            </a:endParaRPr>
          </a:p>
        </p:txBody>
      </p:sp>
      <p:sp>
        <p:nvSpPr>
          <p:cNvPr id="3" name="コンテンツ プレースホルダー 2">
            <a:extLst>
              <a:ext uri="{FF2B5EF4-FFF2-40B4-BE49-F238E27FC236}">
                <a16:creationId xmlns:a16="http://schemas.microsoft.com/office/drawing/2014/main" id="{248696F4-6517-D78D-FFEE-9D933CC10EDA}"/>
              </a:ext>
            </a:extLst>
          </p:cNvPr>
          <p:cNvSpPr>
            <a:spLocks noGrp="1"/>
          </p:cNvSpPr>
          <p:nvPr>
            <p:ph idx="1"/>
          </p:nvPr>
        </p:nvSpPr>
        <p:spPr>
          <a:xfrm>
            <a:off x="208348" y="3651390"/>
            <a:ext cx="8727300" cy="1739323"/>
          </a:xfrm>
          <a:ln w="47625">
            <a:solidFill>
              <a:srgbClr val="FF0000"/>
            </a:solidFill>
          </a:ln>
        </p:spPr>
        <p:txBody>
          <a:bodyPr anchor="t">
            <a:noAutofit/>
          </a:bodyPr>
          <a:lstStyle/>
          <a:p>
            <a:pPr marL="457200" indent="-457200">
              <a:buFont typeface="+mj-lt"/>
              <a:buAutoNum type="arabicPeriod"/>
            </a:pPr>
            <a:r>
              <a:rPr lang="en-US" altLang="ja-JP" sz="2400" b="1" kern="100" dirty="0">
                <a:solidFill>
                  <a:srgbClr val="FF0000"/>
                </a:solidFill>
                <a:latin typeface="BIZ UDPゴシック" panose="020B0400000000000000" pitchFamily="34" charset="-128"/>
                <a:ea typeface="BIZ UDPゴシック" panose="020B0400000000000000" pitchFamily="34" charset="-128"/>
                <a:cs typeface="Times New Roman" panose="02020603050405020304" pitchFamily="18" charset="0"/>
              </a:rPr>
              <a:t>2025</a:t>
            </a:r>
            <a:r>
              <a:rPr lang="ja-JP" altLang="en-US" sz="2400" b="1" kern="100" dirty="0">
                <a:solidFill>
                  <a:srgbClr val="FF0000"/>
                </a:solidFill>
                <a:latin typeface="BIZ UDPゴシック" panose="020B0400000000000000" pitchFamily="34" charset="-128"/>
                <a:ea typeface="BIZ UDPゴシック" panose="020B0400000000000000" pitchFamily="34" charset="-128"/>
                <a:cs typeface="Times New Roman" panose="02020603050405020304" pitchFamily="18" charset="0"/>
              </a:rPr>
              <a:t>年度補正予算</a:t>
            </a:r>
            <a:r>
              <a:rPr lang="ja-JP" altLang="en-US" sz="2400" b="1" kern="100" dirty="0">
                <a:latin typeface="BIZ UDPゴシック" panose="020B0400000000000000" pitchFamily="34" charset="-128"/>
                <a:ea typeface="BIZ UDPゴシック" panose="020B0400000000000000" pitchFamily="34" charset="-128"/>
                <a:cs typeface="Times New Roman" panose="02020603050405020304" pitchFamily="18" charset="0"/>
              </a:rPr>
              <a:t>において、</a:t>
            </a:r>
            <a:r>
              <a:rPr lang="ja-JP" altLang="en-US" sz="2400" b="1" kern="100" dirty="0">
                <a:solidFill>
                  <a:srgbClr val="FF0000"/>
                </a:solidFill>
                <a:latin typeface="BIZ UDPゴシック" panose="020B0400000000000000" pitchFamily="34" charset="-128"/>
                <a:ea typeface="BIZ UDPゴシック" panose="020B0400000000000000" pitchFamily="34" charset="-128"/>
                <a:cs typeface="Times New Roman" panose="02020603050405020304" pitchFamily="18" charset="0"/>
              </a:rPr>
              <a:t>緊急に病院への支援策</a:t>
            </a:r>
            <a:r>
              <a:rPr lang="ja-JP" altLang="en-US" sz="2400" b="1" kern="100" dirty="0">
                <a:latin typeface="BIZ UDPゴシック" panose="020B0400000000000000" pitchFamily="34" charset="-128"/>
                <a:ea typeface="BIZ UDPゴシック" panose="020B0400000000000000" pitchFamily="34" charset="-128"/>
                <a:cs typeface="Times New Roman" panose="02020603050405020304" pitchFamily="18" charset="0"/>
              </a:rPr>
              <a:t>を講ずること（１病床あたり５０万円から</a:t>
            </a:r>
            <a:r>
              <a:rPr lang="en-US" altLang="ja-JP" sz="2400" b="1" kern="100" dirty="0">
                <a:latin typeface="BIZ UDPゴシック" panose="020B0400000000000000" pitchFamily="34" charset="-128"/>
                <a:ea typeface="BIZ UDPゴシック" panose="020B0400000000000000" pitchFamily="34" charset="-128"/>
                <a:cs typeface="Times New Roman" panose="02020603050405020304" pitchFamily="18" charset="0"/>
              </a:rPr>
              <a:t>100</a:t>
            </a:r>
            <a:r>
              <a:rPr lang="ja-JP" altLang="en-US" sz="2400" b="1" kern="100" dirty="0">
                <a:latin typeface="BIZ UDPゴシック" panose="020B0400000000000000" pitchFamily="34" charset="-128"/>
                <a:ea typeface="BIZ UDPゴシック" panose="020B0400000000000000" pitchFamily="34" charset="-128"/>
                <a:cs typeface="Times New Roman" panose="02020603050405020304" pitchFamily="18" charset="0"/>
              </a:rPr>
              <a:t>万円）</a:t>
            </a:r>
            <a:endParaRPr lang="en-US" altLang="ja-JP" sz="2400" b="1" kern="100" dirty="0">
              <a:latin typeface="BIZ UDPゴシック" panose="020B0400000000000000" pitchFamily="34" charset="-128"/>
              <a:ea typeface="BIZ UDPゴシック" panose="020B0400000000000000" pitchFamily="34" charset="-128"/>
              <a:cs typeface="Times New Roman" panose="02020603050405020304" pitchFamily="18" charset="0"/>
            </a:endParaRPr>
          </a:p>
          <a:p>
            <a:pPr marL="457200" indent="-457200">
              <a:buFont typeface="+mj-lt"/>
              <a:buAutoNum type="arabicPeriod"/>
            </a:pPr>
            <a:r>
              <a:rPr lang="ja-JP" altLang="en-US" sz="2400" b="1" kern="100" dirty="0">
                <a:solidFill>
                  <a:srgbClr val="FF0000"/>
                </a:solidFill>
                <a:latin typeface="BIZ UDPゴシック" panose="020B0400000000000000" pitchFamily="34" charset="-128"/>
                <a:ea typeface="BIZ UDPゴシック" panose="020B0400000000000000" pitchFamily="34" charset="-128"/>
                <a:cs typeface="Times New Roman" panose="02020603050405020304" pitchFamily="18" charset="0"/>
              </a:rPr>
              <a:t>病院</a:t>
            </a:r>
            <a:r>
              <a:rPr lang="ja-JP" altLang="en-US" sz="2400" b="1" kern="100" dirty="0">
                <a:latin typeface="BIZ UDPゴシック" panose="020B0400000000000000" pitchFamily="34" charset="-128"/>
                <a:ea typeface="BIZ UDPゴシック" panose="020B0400000000000000" pitchFamily="34" charset="-128"/>
                <a:cs typeface="Times New Roman" panose="02020603050405020304" pitchFamily="18" charset="0"/>
              </a:rPr>
              <a:t>への</a:t>
            </a:r>
            <a:r>
              <a:rPr lang="en-US" altLang="ja-JP" sz="2400" b="1" kern="100" dirty="0">
                <a:solidFill>
                  <a:srgbClr val="FF0000"/>
                </a:solidFill>
                <a:latin typeface="BIZ UDPゴシック" panose="020B0400000000000000" pitchFamily="34" charset="-128"/>
                <a:ea typeface="BIZ UDPゴシック" panose="020B0400000000000000" pitchFamily="34" charset="-128"/>
                <a:cs typeface="Times New Roman" panose="02020603050405020304" pitchFamily="18" charset="0"/>
              </a:rPr>
              <a:t>2026</a:t>
            </a:r>
            <a:r>
              <a:rPr lang="ja-JP" altLang="en-US" sz="2400" b="1" kern="100" dirty="0">
                <a:solidFill>
                  <a:srgbClr val="FF0000"/>
                </a:solidFill>
                <a:latin typeface="BIZ UDPゴシック" panose="020B0400000000000000" pitchFamily="34" charset="-128"/>
                <a:ea typeface="BIZ UDPゴシック" panose="020B0400000000000000" pitchFamily="34" charset="-128"/>
                <a:cs typeface="Times New Roman" panose="02020603050405020304" pitchFamily="18" charset="0"/>
              </a:rPr>
              <a:t>年度診療報酬改定率</a:t>
            </a:r>
            <a:r>
              <a:rPr lang="ja-JP" altLang="en-US" sz="2400" b="1" kern="100" dirty="0">
                <a:latin typeface="BIZ UDPゴシック" panose="020B0400000000000000" pitchFamily="34" charset="-128"/>
                <a:ea typeface="BIZ UDPゴシック" panose="020B0400000000000000" pitchFamily="34" charset="-128"/>
                <a:cs typeface="Times New Roman" panose="02020603050405020304" pitchFamily="18" charset="0"/>
              </a:rPr>
              <a:t>については、</a:t>
            </a:r>
            <a:r>
              <a:rPr lang="en-US" altLang="ja-JP" sz="2400" b="1" kern="100" dirty="0">
                <a:solidFill>
                  <a:srgbClr val="FF0000"/>
                </a:solidFill>
                <a:latin typeface="BIZ UDPゴシック" panose="020B0400000000000000" pitchFamily="34" charset="-128"/>
                <a:ea typeface="BIZ UDPゴシック" panose="020B0400000000000000" pitchFamily="34" charset="-128"/>
                <a:cs typeface="Times New Roman" panose="02020603050405020304" pitchFamily="18" charset="0"/>
              </a:rPr>
              <a:t>10</a:t>
            </a:r>
            <a:r>
              <a:rPr lang="ja-JP" altLang="en-US" sz="2400" b="1" kern="100" dirty="0">
                <a:solidFill>
                  <a:srgbClr val="FF0000"/>
                </a:solidFill>
                <a:latin typeface="BIZ UDPゴシック" panose="020B0400000000000000" pitchFamily="34" charset="-128"/>
                <a:ea typeface="BIZ UDPゴシック" panose="020B0400000000000000" pitchFamily="34" charset="-128"/>
                <a:cs typeface="Times New Roman" panose="02020603050405020304" pitchFamily="18" charset="0"/>
              </a:rPr>
              <a:t>％超</a:t>
            </a:r>
            <a:r>
              <a:rPr lang="ja-JP" altLang="en-US" sz="2400" b="1" kern="100" dirty="0">
                <a:latin typeface="BIZ UDPゴシック" panose="020B0400000000000000" pitchFamily="34" charset="-128"/>
                <a:ea typeface="BIZ UDPゴシック" panose="020B0400000000000000" pitchFamily="34" charset="-128"/>
                <a:cs typeface="Times New Roman" panose="02020603050405020304" pitchFamily="18" charset="0"/>
              </a:rPr>
              <a:t>が必要であること</a:t>
            </a:r>
            <a:endParaRPr lang="en-US" altLang="ja-JP" sz="2400" b="1" kern="100" dirty="0">
              <a:latin typeface="BIZ UDPゴシック" panose="020B0400000000000000" pitchFamily="34" charset="-128"/>
              <a:ea typeface="BIZ UDPゴシック" panose="020B0400000000000000" pitchFamily="34" charset="-128"/>
              <a:cs typeface="Times New Roman" panose="02020603050405020304" pitchFamily="18" charset="0"/>
            </a:endParaRPr>
          </a:p>
          <a:p>
            <a:pPr marL="457200" indent="-457200">
              <a:buFont typeface="+mj-lt"/>
              <a:buAutoNum type="arabicPeriod"/>
            </a:pPr>
            <a:endParaRPr lang="en-US" altLang="ja-JP" sz="1400" kern="100" dirty="0">
              <a:latin typeface="Hiragino Maru Gothic Pro W4" panose="020F0400000000000000" pitchFamily="34" charset="-128"/>
              <a:ea typeface="Hiragino Maru Gothic Pro W4" panose="020F0400000000000000" pitchFamily="34" charset="-128"/>
              <a:cs typeface="Times New Roman" panose="02020603050405020304" pitchFamily="18" charset="0"/>
            </a:endParaRPr>
          </a:p>
          <a:p>
            <a:pPr marL="0" indent="0">
              <a:buNone/>
            </a:pPr>
            <a:endParaRPr lang="en-US" altLang="ja-JP" sz="1400" kern="100" dirty="0">
              <a:latin typeface="Hiragino Maru Gothic Pro W4" panose="020F0400000000000000" pitchFamily="34" charset="-128"/>
              <a:ea typeface="Hiragino Maru Gothic Pro W4" panose="020F0400000000000000" pitchFamily="34" charset="-128"/>
              <a:cs typeface="Times New Roman" panose="02020603050405020304" pitchFamily="18" charset="0"/>
            </a:endParaRPr>
          </a:p>
        </p:txBody>
      </p:sp>
      <p:sp>
        <p:nvSpPr>
          <p:cNvPr id="6" name="テキスト ボックス 5">
            <a:extLst>
              <a:ext uri="{FF2B5EF4-FFF2-40B4-BE49-F238E27FC236}">
                <a16:creationId xmlns:a16="http://schemas.microsoft.com/office/drawing/2014/main" id="{C304117F-B7A8-37C0-C49C-7C71EAF607DA}"/>
              </a:ext>
            </a:extLst>
          </p:cNvPr>
          <p:cNvSpPr txBox="1"/>
          <p:nvPr/>
        </p:nvSpPr>
        <p:spPr>
          <a:xfrm>
            <a:off x="2" y="-12358"/>
            <a:ext cx="9143997" cy="276999"/>
          </a:xfrm>
          <a:prstGeom prst="rect">
            <a:avLst/>
          </a:prstGeom>
          <a:solidFill>
            <a:schemeClr val="tx2"/>
          </a:solidFill>
          <a:ln>
            <a:solidFill>
              <a:schemeClr val="tx2"/>
            </a:solidFill>
          </a:ln>
        </p:spPr>
        <p:txBody>
          <a:bodyPr wrap="square">
            <a:spAutoFit/>
          </a:bodyPr>
          <a:lstStyle/>
          <a:p>
            <a:pPr algn="ctr"/>
            <a:r>
              <a:rPr kumimoji="1" lang="ja-JP" altLang="en-US" sz="1200" b="1">
                <a:solidFill>
                  <a:schemeClr val="bg1"/>
                </a:solidFill>
              </a:rPr>
              <a:t>日本病院会・全日本</a:t>
            </a:r>
            <a:r>
              <a:rPr kumimoji="1" lang="ja-JP" altLang="en-US" sz="1200" b="1" dirty="0">
                <a:solidFill>
                  <a:schemeClr val="bg1"/>
                </a:solidFill>
              </a:rPr>
              <a:t>病院協会・日本医療法人協会・日本精神科病院協会・日本慢性期医療協会・全国自治体病院協議会</a:t>
            </a:r>
            <a:endParaRPr lang="ja-JP" altLang="en-US" sz="1200" b="1" dirty="0">
              <a:solidFill>
                <a:schemeClr val="bg1"/>
              </a:solidFill>
            </a:endParaRPr>
          </a:p>
        </p:txBody>
      </p:sp>
      <p:sp>
        <p:nvSpPr>
          <p:cNvPr id="9" name="タイトル 1">
            <a:extLst>
              <a:ext uri="{FF2B5EF4-FFF2-40B4-BE49-F238E27FC236}">
                <a16:creationId xmlns:a16="http://schemas.microsoft.com/office/drawing/2014/main" id="{CA6D0BC6-8FD4-FB47-340E-3865ADFCC5F0}"/>
              </a:ext>
            </a:extLst>
          </p:cNvPr>
          <p:cNvSpPr txBox="1">
            <a:spLocks/>
          </p:cNvSpPr>
          <p:nvPr/>
        </p:nvSpPr>
        <p:spPr>
          <a:xfrm>
            <a:off x="753909" y="2954259"/>
            <a:ext cx="7886700" cy="71843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endParaRPr lang="ja-JP" altLang="en-US" sz="3600" b="1" u="sng" dirty="0">
              <a:solidFill>
                <a:srgbClr val="FF0000"/>
              </a:solidFill>
              <a:latin typeface="HG丸ｺﾞｼｯｸM-PRO" panose="020F0600000000000000" pitchFamily="50" charset="-128"/>
              <a:ea typeface="HG丸ｺﾞｼｯｸM-PRO" panose="020F0600000000000000" pitchFamily="50" charset="-128"/>
            </a:endParaRPr>
          </a:p>
        </p:txBody>
      </p:sp>
      <p:sp>
        <p:nvSpPr>
          <p:cNvPr id="7" name="タイトル 1">
            <a:extLst>
              <a:ext uri="{FF2B5EF4-FFF2-40B4-BE49-F238E27FC236}">
                <a16:creationId xmlns:a16="http://schemas.microsoft.com/office/drawing/2014/main" id="{4E0CE216-7DAB-6611-1478-47F69FC82A2D}"/>
              </a:ext>
            </a:extLst>
          </p:cNvPr>
          <p:cNvSpPr txBox="1">
            <a:spLocks/>
          </p:cNvSpPr>
          <p:nvPr/>
        </p:nvSpPr>
        <p:spPr>
          <a:xfrm>
            <a:off x="117905" y="1487061"/>
            <a:ext cx="8727301" cy="181450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600" b="1" dirty="0">
                <a:latin typeface="BIZ UDPゴシック" panose="020B0400000000000000" pitchFamily="34" charset="-128"/>
                <a:ea typeface="BIZ UDPゴシック" panose="020B0400000000000000" pitchFamily="34" charset="-128"/>
              </a:rPr>
              <a:t>物価高騰が続く中、医療従事者の給与を</a:t>
            </a:r>
            <a:endParaRPr lang="en-US" altLang="ja-JP" sz="2600" b="1" dirty="0">
              <a:latin typeface="BIZ UDPゴシック" panose="020B0400000000000000" pitchFamily="34" charset="-128"/>
              <a:ea typeface="BIZ UDPゴシック" panose="020B0400000000000000" pitchFamily="34" charset="-128"/>
            </a:endParaRPr>
          </a:p>
          <a:p>
            <a:pPr algn="ctr"/>
            <a:r>
              <a:rPr lang="ja-JP" altLang="en-US" sz="2600" b="1" dirty="0">
                <a:latin typeface="BIZ UDPゴシック" panose="020B0400000000000000" pitchFamily="34" charset="-128"/>
                <a:ea typeface="BIZ UDPゴシック" panose="020B0400000000000000" pitchFamily="34" charset="-128"/>
              </a:rPr>
              <a:t>他産業と同じように上げることができません</a:t>
            </a:r>
            <a:endParaRPr lang="en-US" altLang="ja-JP" sz="2600" b="1" dirty="0">
              <a:latin typeface="BIZ UDPゴシック" panose="020B0400000000000000" pitchFamily="34" charset="-128"/>
              <a:ea typeface="BIZ UDPゴシック" panose="020B0400000000000000" pitchFamily="34" charset="-128"/>
            </a:endParaRPr>
          </a:p>
          <a:p>
            <a:pPr algn="ctr"/>
            <a:endParaRPr lang="en-US" altLang="ja-JP" sz="2800" b="1" dirty="0">
              <a:latin typeface="BIZ UDPゴシック" panose="020B0400000000000000" pitchFamily="34" charset="-128"/>
              <a:ea typeface="BIZ UDPゴシック" panose="020B0400000000000000" pitchFamily="34" charset="-128"/>
            </a:endParaRPr>
          </a:p>
          <a:p>
            <a:pPr algn="ctr"/>
            <a:r>
              <a:rPr lang="ja-JP" altLang="en-US" sz="2800" b="1" dirty="0">
                <a:latin typeface="BIZ UDPゴシック" panose="020B0400000000000000" pitchFamily="34" charset="-128"/>
                <a:ea typeface="BIZ UDPゴシック" panose="020B0400000000000000" pitchFamily="34" charset="-128"/>
              </a:rPr>
              <a:t>地域医療の崩壊を防ぐため、以下を強く要望します</a:t>
            </a:r>
          </a:p>
        </p:txBody>
      </p:sp>
      <p:sp>
        <p:nvSpPr>
          <p:cNvPr id="8" name="コンテンツ プレースホルダー 2">
            <a:extLst>
              <a:ext uri="{FF2B5EF4-FFF2-40B4-BE49-F238E27FC236}">
                <a16:creationId xmlns:a16="http://schemas.microsoft.com/office/drawing/2014/main" id="{DF2B72DD-21CE-5149-96DE-45086A9A1927}"/>
              </a:ext>
            </a:extLst>
          </p:cNvPr>
          <p:cNvSpPr txBox="1">
            <a:spLocks/>
          </p:cNvSpPr>
          <p:nvPr/>
        </p:nvSpPr>
        <p:spPr>
          <a:xfrm>
            <a:off x="1694036" y="5804071"/>
            <a:ext cx="6163395" cy="1041469"/>
          </a:xfrm>
          <a:prstGeom prst="rect">
            <a:avLst/>
          </a:prstGeom>
          <a:solidFill>
            <a:schemeClr val="bg1">
              <a:lumMod val="85000"/>
              <a:alpha val="25000"/>
            </a:schemeClr>
          </a:solid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lang="ja-JP" altLang="en-US" sz="2600" b="1" u="sng" dirty="0">
                <a:latin typeface="BIZ UDPゴシック" panose="020B0400000000000000" pitchFamily="34" charset="-128"/>
                <a:ea typeface="BIZ UDPゴシック" panose="020B0400000000000000" pitchFamily="34" charset="-128"/>
              </a:rPr>
              <a:t>このままでは</a:t>
            </a:r>
            <a:endParaRPr lang="en-US" altLang="ja-JP" sz="2600" b="1" u="sng" dirty="0">
              <a:latin typeface="BIZ UDPゴシック" panose="020B0400000000000000" pitchFamily="34" charset="-128"/>
              <a:ea typeface="BIZ UDPゴシック" panose="020B0400000000000000" pitchFamily="34" charset="-128"/>
            </a:endParaRPr>
          </a:p>
          <a:p>
            <a:pPr marL="0" indent="0">
              <a:buNone/>
            </a:pPr>
            <a:r>
              <a:rPr lang="ja-JP" altLang="en-US" sz="2600" b="1" dirty="0">
                <a:latin typeface="BIZ UDPゴシック" panose="020B0400000000000000" pitchFamily="34" charset="-128"/>
                <a:ea typeface="BIZ UDPゴシック" panose="020B0400000000000000" pitchFamily="34" charset="-128"/>
              </a:rPr>
              <a:t>　</a:t>
            </a:r>
            <a:r>
              <a:rPr lang="ja-JP" altLang="en-US" sz="2600" b="1" u="sng" dirty="0">
                <a:latin typeface="BIZ UDPゴシック" panose="020B0400000000000000" pitchFamily="34" charset="-128"/>
                <a:ea typeface="BIZ UDPゴシック" panose="020B0400000000000000" pitchFamily="34" charset="-128"/>
              </a:rPr>
              <a:t>ある日突然、</a:t>
            </a:r>
            <a:r>
              <a:rPr lang="ja-JP" altLang="en-US" sz="2600" b="1" u="sng" dirty="0">
                <a:solidFill>
                  <a:srgbClr val="FF0000"/>
                </a:solidFill>
                <a:latin typeface="BIZ UDPゴシック" panose="020B0400000000000000" pitchFamily="34" charset="-128"/>
                <a:ea typeface="BIZ UDPゴシック" panose="020B0400000000000000" pitchFamily="34" charset="-128"/>
              </a:rPr>
              <a:t>病院がなくなります</a:t>
            </a:r>
            <a:endParaRPr lang="en-US" altLang="ja-JP" sz="2600" b="1" u="sng" dirty="0">
              <a:solidFill>
                <a:srgbClr val="FF0000"/>
              </a:solidFill>
              <a:latin typeface="BIZ UDPゴシック" panose="020B0400000000000000" pitchFamily="34" charset="-128"/>
              <a:ea typeface="BIZ UDPゴシック" panose="020B0400000000000000" pitchFamily="34" charset="-128"/>
            </a:endParaRPr>
          </a:p>
          <a:p>
            <a:pPr marL="0" indent="0">
              <a:buNone/>
            </a:pPr>
            <a:endParaRPr lang="ja-JP" altLang="ja-JP" sz="1400" b="1" kern="100" dirty="0">
              <a:effectLst/>
              <a:latin typeface="HG丸ｺﾞｼｯｸM-PRO" panose="020F0600000000000000" pitchFamily="50" charset="-128"/>
              <a:ea typeface="HG丸ｺﾞｼｯｸM-PRO" panose="020F0600000000000000" pitchFamily="50" charset="-128"/>
              <a:cs typeface="Times New Roman" panose="02020603050405020304" pitchFamily="18" charset="0"/>
            </a:endParaRPr>
          </a:p>
        </p:txBody>
      </p:sp>
    </p:spTree>
    <p:extLst>
      <p:ext uri="{BB962C8B-B14F-4D97-AF65-F5344CB8AC3E}">
        <p14:creationId xmlns:p14="http://schemas.microsoft.com/office/powerpoint/2010/main" val="2663192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コンテンツ プレースホルダー 11">
            <a:extLst>
              <a:ext uri="{FF2B5EF4-FFF2-40B4-BE49-F238E27FC236}">
                <a16:creationId xmlns:a16="http://schemas.microsoft.com/office/drawing/2014/main" id="{8E770831-DD24-344B-57A9-DEB7507DE69F}"/>
              </a:ext>
            </a:extLst>
          </p:cNvPr>
          <p:cNvSpPr>
            <a:spLocks noGrp="1"/>
          </p:cNvSpPr>
          <p:nvPr>
            <p:ph idx="1"/>
          </p:nvPr>
        </p:nvSpPr>
        <p:spPr>
          <a:xfrm>
            <a:off x="509154" y="732723"/>
            <a:ext cx="8264888" cy="1985751"/>
          </a:xfrm>
        </p:spPr>
        <p:txBody>
          <a:bodyPr>
            <a:normAutofit/>
          </a:bodyPr>
          <a:lstStyle/>
          <a:p>
            <a:pPr>
              <a:buFont typeface="Wingdings" panose="05000000000000000000" pitchFamily="2" charset="2"/>
              <a:buChar char="l"/>
            </a:pPr>
            <a:r>
              <a:rPr lang="ja-JP" altLang="en-US" sz="2000" b="1" dirty="0">
                <a:latin typeface="BIZ UDPゴシック" panose="020B0400000000000000" pitchFamily="34" charset="-128"/>
                <a:ea typeface="BIZ UDPゴシック" panose="020B0400000000000000" pitchFamily="34" charset="-128"/>
              </a:rPr>
              <a:t>過去、診療報酬本体改定率とインフレ率は連動していた</a:t>
            </a:r>
            <a:endParaRPr lang="en-US" altLang="ja-JP" sz="2000" b="1" dirty="0">
              <a:latin typeface="BIZ UDPゴシック" panose="020B0400000000000000" pitchFamily="34" charset="-128"/>
              <a:ea typeface="BIZ UDPゴシック" panose="020B0400000000000000" pitchFamily="34" charset="-128"/>
            </a:endParaRPr>
          </a:p>
          <a:p>
            <a:pPr>
              <a:buFont typeface="Wingdings" panose="05000000000000000000" pitchFamily="2" charset="2"/>
              <a:buChar char="l"/>
            </a:pPr>
            <a:r>
              <a:rPr lang="ja-JP" altLang="en-US" sz="2000" b="1" dirty="0">
                <a:latin typeface="BIZ UDPゴシック" panose="020B0400000000000000" pitchFamily="34" charset="-128"/>
                <a:ea typeface="BIZ UDPゴシック" panose="020B0400000000000000" pitchFamily="34" charset="-128"/>
              </a:rPr>
              <a:t>改定は原則２年に１回のため、改定率が物価上昇率を上回ることが通常</a:t>
            </a:r>
            <a:endParaRPr lang="en-US" altLang="ja-JP" sz="2000" b="1" dirty="0">
              <a:latin typeface="BIZ UDPゴシック" panose="020B0400000000000000" pitchFamily="34" charset="-128"/>
              <a:ea typeface="BIZ UDPゴシック" panose="020B0400000000000000" pitchFamily="34" charset="-128"/>
            </a:endParaRPr>
          </a:p>
          <a:p>
            <a:pPr>
              <a:buFont typeface="Wingdings" panose="05000000000000000000" pitchFamily="2" charset="2"/>
              <a:buChar char="l"/>
            </a:pPr>
            <a:r>
              <a:rPr lang="ja-JP" altLang="en-US" sz="2000" b="1" dirty="0">
                <a:latin typeface="BIZ UDPゴシック" panose="020B0400000000000000" pitchFamily="34" charset="-128"/>
                <a:ea typeface="BIZ UDPゴシック" panose="020B0400000000000000" pitchFamily="34" charset="-128"/>
              </a:rPr>
              <a:t>しかし</a:t>
            </a:r>
            <a:r>
              <a:rPr lang="en-US" altLang="ja-JP" sz="2000" b="1" dirty="0">
                <a:solidFill>
                  <a:srgbClr val="FF0000"/>
                </a:solidFill>
                <a:latin typeface="BIZ UDPゴシック" panose="020B0400000000000000" pitchFamily="34" charset="-128"/>
                <a:ea typeface="BIZ UDPゴシック" panose="020B0400000000000000" pitchFamily="34" charset="-128"/>
              </a:rPr>
              <a:t>2022</a:t>
            </a:r>
            <a:r>
              <a:rPr lang="ja-JP" altLang="en-US" sz="2000" b="1" dirty="0">
                <a:solidFill>
                  <a:srgbClr val="FF0000"/>
                </a:solidFill>
                <a:latin typeface="BIZ UDPゴシック" panose="020B0400000000000000" pitchFamily="34" charset="-128"/>
                <a:ea typeface="BIZ UDPゴシック" panose="020B0400000000000000" pitchFamily="34" charset="-128"/>
              </a:rPr>
              <a:t>年以降は</a:t>
            </a:r>
            <a:r>
              <a:rPr lang="ja-JP" altLang="en-US" sz="2000" b="1" dirty="0">
                <a:latin typeface="BIZ UDPゴシック" panose="020B0400000000000000" pitchFamily="34" charset="-128"/>
                <a:ea typeface="BIZ UDPゴシック" panose="020B0400000000000000" pitchFamily="34" charset="-128"/>
              </a:rPr>
              <a:t>、</a:t>
            </a:r>
            <a:r>
              <a:rPr lang="ja-JP" altLang="en-US" sz="2000" b="1" dirty="0">
                <a:solidFill>
                  <a:srgbClr val="FF0000"/>
                </a:solidFill>
                <a:latin typeface="BIZ UDPゴシック" panose="020B0400000000000000" pitchFamily="34" charset="-128"/>
                <a:ea typeface="BIZ UDPゴシック" panose="020B0400000000000000" pitchFamily="34" charset="-128"/>
              </a:rPr>
              <a:t>物価上昇率と本体改定率が大きく乖離</a:t>
            </a:r>
            <a:endParaRPr lang="en-US" altLang="ja-JP" sz="2000" b="1" dirty="0">
              <a:solidFill>
                <a:srgbClr val="FF0000"/>
              </a:solidFill>
              <a:latin typeface="BIZ UDPゴシック" panose="020B0400000000000000" pitchFamily="34" charset="-128"/>
              <a:ea typeface="BIZ UDPゴシック" panose="020B0400000000000000" pitchFamily="34" charset="-128"/>
            </a:endParaRPr>
          </a:p>
          <a:p>
            <a:pPr>
              <a:buFont typeface="Wingdings" panose="05000000000000000000" pitchFamily="2" charset="2"/>
              <a:buChar char="l"/>
            </a:pPr>
            <a:r>
              <a:rPr lang="ja-JP" altLang="en-US" sz="2000" b="1" dirty="0">
                <a:latin typeface="BIZ UDPゴシック" panose="020B0400000000000000" pitchFamily="34" charset="-128"/>
                <a:ea typeface="BIZ UDPゴシック" panose="020B0400000000000000" pitchFamily="34" charset="-128"/>
              </a:rPr>
              <a:t>診療報酬財源の確保不足が、現在の病院の危機的経営状況の主な要因</a:t>
            </a:r>
            <a:endParaRPr lang="en-US" altLang="ja-JP" sz="2000" b="1" dirty="0">
              <a:latin typeface="BIZ UDPゴシック" panose="020B0400000000000000" pitchFamily="34" charset="-128"/>
              <a:ea typeface="BIZ UDPゴシック" panose="020B0400000000000000" pitchFamily="34" charset="-128"/>
            </a:endParaRPr>
          </a:p>
        </p:txBody>
      </p:sp>
      <p:sp>
        <p:nvSpPr>
          <p:cNvPr id="4" name="スライド番号プレースホルダー 3">
            <a:extLst>
              <a:ext uri="{FF2B5EF4-FFF2-40B4-BE49-F238E27FC236}">
                <a16:creationId xmlns:a16="http://schemas.microsoft.com/office/drawing/2014/main" id="{C18E2B2F-CD71-E774-386D-8EE10B3D51C4}"/>
              </a:ext>
            </a:extLst>
          </p:cNvPr>
          <p:cNvSpPr>
            <a:spLocks noGrp="1"/>
          </p:cNvSpPr>
          <p:nvPr>
            <p:ph type="sldNum" sz="quarter" idx="12"/>
          </p:nvPr>
        </p:nvSpPr>
        <p:spPr/>
        <p:txBody>
          <a:bodyPr/>
          <a:lstStyle/>
          <a:p>
            <a:fld id="{008F2605-DF02-4286-9C2A-6B82B8143178}" type="slidenum">
              <a:rPr kumimoji="1" lang="ja-JP" altLang="en-US" smtClean="0"/>
              <a:t>2</a:t>
            </a:fld>
            <a:endParaRPr kumimoji="1" lang="ja-JP" altLang="en-US"/>
          </a:p>
        </p:txBody>
      </p:sp>
      <p:graphicFrame>
        <p:nvGraphicFramePr>
          <p:cNvPr id="6" name="グラフ 5">
            <a:extLst>
              <a:ext uri="{FF2B5EF4-FFF2-40B4-BE49-F238E27FC236}">
                <a16:creationId xmlns:a16="http://schemas.microsoft.com/office/drawing/2014/main" id="{41FB90B8-3790-B702-5B16-7FB382345077}"/>
              </a:ext>
            </a:extLst>
          </p:cNvPr>
          <p:cNvGraphicFramePr>
            <a:graphicFrameLocks/>
          </p:cNvGraphicFramePr>
          <p:nvPr>
            <p:extLst>
              <p:ext uri="{D42A27DB-BD31-4B8C-83A1-F6EECF244321}">
                <p14:modId xmlns:p14="http://schemas.microsoft.com/office/powerpoint/2010/main" val="3541539972"/>
              </p:ext>
            </p:extLst>
          </p:nvPr>
        </p:nvGraphicFramePr>
        <p:xfrm>
          <a:off x="176646" y="2171699"/>
          <a:ext cx="8716892" cy="4686301"/>
        </p:xfrm>
        <a:graphic>
          <a:graphicData uri="http://schemas.openxmlformats.org/drawingml/2006/chart">
            <c:chart xmlns:c="http://schemas.openxmlformats.org/drawingml/2006/chart" xmlns:r="http://schemas.openxmlformats.org/officeDocument/2006/relationships" r:id="rId3"/>
          </a:graphicData>
        </a:graphic>
      </p:graphicFrame>
      <p:sp>
        <p:nvSpPr>
          <p:cNvPr id="7" name="タイトル 3">
            <a:extLst>
              <a:ext uri="{FF2B5EF4-FFF2-40B4-BE49-F238E27FC236}">
                <a16:creationId xmlns:a16="http://schemas.microsoft.com/office/drawing/2014/main" id="{86DFC4E4-8F57-EF10-6AEC-DA51CF7565F4}"/>
              </a:ext>
            </a:extLst>
          </p:cNvPr>
          <p:cNvSpPr txBox="1">
            <a:spLocks/>
          </p:cNvSpPr>
          <p:nvPr/>
        </p:nvSpPr>
        <p:spPr>
          <a:xfrm>
            <a:off x="0" y="0"/>
            <a:ext cx="9144000" cy="644947"/>
          </a:xfrm>
          <a:prstGeom prst="rect">
            <a:avLst/>
          </a:prstGeom>
          <a:solidFill>
            <a:srgbClr val="002060"/>
          </a:solidFill>
        </p:spPr>
        <p:txBody>
          <a:bodyPr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3200" b="1" dirty="0">
                <a:solidFill>
                  <a:schemeClr val="bg1"/>
                </a:solidFill>
                <a:latin typeface="BIZ UDPゴシック" panose="020B0400000000000000" pitchFamily="34" charset="-128"/>
                <a:ea typeface="BIZ UDPゴシック" panose="020B0400000000000000" pitchFamily="34" charset="-128"/>
              </a:rPr>
              <a:t>過去の診療報酬本体改定率とインフレ率の推移</a:t>
            </a:r>
          </a:p>
        </p:txBody>
      </p:sp>
      <p:sp>
        <p:nvSpPr>
          <p:cNvPr id="8" name="吹き出し: 角を丸めた四角形 7">
            <a:extLst>
              <a:ext uri="{FF2B5EF4-FFF2-40B4-BE49-F238E27FC236}">
                <a16:creationId xmlns:a16="http://schemas.microsoft.com/office/drawing/2014/main" id="{146D856F-9EB8-5406-36C8-907F0FD7ADE0}"/>
              </a:ext>
            </a:extLst>
          </p:cNvPr>
          <p:cNvSpPr/>
          <p:nvPr/>
        </p:nvSpPr>
        <p:spPr>
          <a:xfrm>
            <a:off x="4440518" y="2557929"/>
            <a:ext cx="3451141" cy="2417091"/>
          </a:xfrm>
          <a:prstGeom prst="wedgeRoundRectCallout">
            <a:avLst>
              <a:gd name="adj1" fmla="val 46596"/>
              <a:gd name="adj2" fmla="val 61843"/>
              <a:gd name="adj3" fmla="val 16667"/>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350"/>
          </a:p>
        </p:txBody>
      </p:sp>
      <p:pic>
        <p:nvPicPr>
          <p:cNvPr id="10" name="図 9">
            <a:extLst>
              <a:ext uri="{FF2B5EF4-FFF2-40B4-BE49-F238E27FC236}">
                <a16:creationId xmlns:a16="http://schemas.microsoft.com/office/drawing/2014/main" id="{AEC223D2-2239-5740-099D-33C69A03B193}"/>
              </a:ext>
            </a:extLst>
          </p:cNvPr>
          <p:cNvPicPr>
            <a:picLocks noChangeAspect="1"/>
          </p:cNvPicPr>
          <p:nvPr/>
        </p:nvPicPr>
        <p:blipFill>
          <a:blip r:embed="rId4"/>
          <a:stretch>
            <a:fillRect/>
          </a:stretch>
        </p:blipFill>
        <p:spPr>
          <a:xfrm>
            <a:off x="4761094" y="2615703"/>
            <a:ext cx="2571576" cy="2187346"/>
          </a:xfrm>
          <a:prstGeom prst="rect">
            <a:avLst/>
          </a:prstGeom>
        </p:spPr>
      </p:pic>
      <p:sp>
        <p:nvSpPr>
          <p:cNvPr id="2" name="正方形/長方形 1">
            <a:extLst>
              <a:ext uri="{FF2B5EF4-FFF2-40B4-BE49-F238E27FC236}">
                <a16:creationId xmlns:a16="http://schemas.microsoft.com/office/drawing/2014/main" id="{CCD03455-0858-4B97-7C6F-2FC7F708E5D4}"/>
              </a:ext>
            </a:extLst>
          </p:cNvPr>
          <p:cNvSpPr/>
          <p:nvPr/>
        </p:nvSpPr>
        <p:spPr>
          <a:xfrm>
            <a:off x="8193386" y="6356351"/>
            <a:ext cx="398353" cy="36512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0429785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A7D6A11B-C4FA-9013-C125-3E277F032C7F}"/>
              </a:ext>
            </a:extLst>
          </p:cNvPr>
          <p:cNvSpPr txBox="1"/>
          <p:nvPr/>
        </p:nvSpPr>
        <p:spPr>
          <a:xfrm>
            <a:off x="422031" y="677237"/>
            <a:ext cx="8299938" cy="1154162"/>
          </a:xfrm>
          <a:prstGeom prst="rect">
            <a:avLst/>
          </a:prstGeom>
          <a:noFill/>
        </p:spPr>
        <p:txBody>
          <a:bodyPr wrap="square" rtlCol="0">
            <a:spAutoFit/>
          </a:bodyPr>
          <a:lstStyle/>
          <a:p>
            <a:r>
              <a:rPr kumimoji="1" lang="ja-JP" altLang="en-US" sz="1600" b="1" dirty="0">
                <a:latin typeface="BIZ UDPゴシック" panose="020B0400000000000000" pitchFamily="34" charset="-128"/>
                <a:ea typeface="BIZ UDPゴシック" panose="020B0400000000000000" pitchFamily="34" charset="-128"/>
              </a:rPr>
              <a:t>例えば、</a:t>
            </a:r>
            <a:r>
              <a:rPr kumimoji="1" lang="ja-JP" altLang="en-US" sz="1600" b="1" dirty="0">
                <a:solidFill>
                  <a:srgbClr val="FF0000"/>
                </a:solidFill>
                <a:latin typeface="BIZ UDPゴシック" panose="020B0400000000000000" pitchFamily="34" charset="-128"/>
                <a:ea typeface="BIZ UDPゴシック" panose="020B0400000000000000" pitchFamily="34" charset="-128"/>
              </a:rPr>
              <a:t>賃上げ</a:t>
            </a:r>
            <a:r>
              <a:rPr kumimoji="1" lang="en-US" altLang="ja-JP" sz="1600" b="1" dirty="0">
                <a:solidFill>
                  <a:srgbClr val="FF0000"/>
                </a:solidFill>
                <a:latin typeface="BIZ UDPゴシック" panose="020B0400000000000000" pitchFamily="34" charset="-128"/>
                <a:ea typeface="BIZ UDPゴシック" panose="020B0400000000000000" pitchFamily="34" charset="-128"/>
              </a:rPr>
              <a:t>4.0%</a:t>
            </a:r>
            <a:r>
              <a:rPr kumimoji="1" lang="ja-JP" altLang="en-US" sz="1600" b="1" dirty="0">
                <a:solidFill>
                  <a:srgbClr val="FF0000"/>
                </a:solidFill>
                <a:latin typeface="BIZ UDPゴシック" panose="020B0400000000000000" pitchFamily="34" charset="-128"/>
                <a:ea typeface="BIZ UDPゴシック" panose="020B0400000000000000" pitchFamily="34" charset="-128"/>
              </a:rPr>
              <a:t>、物価上昇</a:t>
            </a:r>
            <a:r>
              <a:rPr kumimoji="1" lang="en-US" altLang="ja-JP" sz="1600" b="1" dirty="0">
                <a:solidFill>
                  <a:srgbClr val="FF0000"/>
                </a:solidFill>
                <a:latin typeface="BIZ UDPゴシック" panose="020B0400000000000000" pitchFamily="34" charset="-128"/>
                <a:ea typeface="BIZ UDPゴシック" panose="020B0400000000000000" pitchFamily="34" charset="-128"/>
              </a:rPr>
              <a:t>3.0%</a:t>
            </a:r>
            <a:r>
              <a:rPr kumimoji="1" lang="ja-JP" altLang="en-US" sz="1600" b="1" dirty="0">
                <a:latin typeface="BIZ UDPゴシック" panose="020B0400000000000000" pitchFamily="34" charset="-128"/>
                <a:ea typeface="BIZ UDPゴシック" panose="020B0400000000000000" pitchFamily="34" charset="-128"/>
              </a:rPr>
              <a:t>の場合、</a:t>
            </a:r>
            <a:r>
              <a:rPr kumimoji="1" lang="ja-JP" altLang="en-US" sz="1600" b="1" u="sng" dirty="0">
                <a:solidFill>
                  <a:srgbClr val="FF0000"/>
                </a:solidFill>
                <a:latin typeface="BIZ UDPゴシック" panose="020B0400000000000000" pitchFamily="34" charset="-128"/>
                <a:ea typeface="BIZ UDPゴシック" panose="020B0400000000000000" pitchFamily="34" charset="-128"/>
              </a:rPr>
              <a:t>診療のコストは、 １年あたり</a:t>
            </a:r>
            <a:r>
              <a:rPr kumimoji="1" lang="en-US" altLang="ja-JP" sz="1600" b="1" u="sng" dirty="0">
                <a:solidFill>
                  <a:srgbClr val="FF0000"/>
                </a:solidFill>
                <a:latin typeface="BIZ UDPゴシック" panose="020B0400000000000000" pitchFamily="34" charset="-128"/>
                <a:ea typeface="BIZ UDPゴシック" panose="020B0400000000000000" pitchFamily="34" charset="-128"/>
              </a:rPr>
              <a:t>3.1%</a:t>
            </a:r>
            <a:r>
              <a:rPr kumimoji="1" lang="ja-JP" altLang="en-US" sz="1600" b="1" u="sng" dirty="0">
                <a:solidFill>
                  <a:srgbClr val="FF0000"/>
                </a:solidFill>
                <a:latin typeface="BIZ UDPゴシック" panose="020B0400000000000000" pitchFamily="34" charset="-128"/>
                <a:ea typeface="BIZ UDPゴシック" panose="020B0400000000000000" pitchFamily="34" charset="-128"/>
              </a:rPr>
              <a:t>上昇</a:t>
            </a:r>
            <a:endParaRPr kumimoji="1" lang="en-US" altLang="ja-JP" sz="1600" b="1" u="sng" dirty="0">
              <a:solidFill>
                <a:srgbClr val="FF0000"/>
              </a:solidFill>
              <a:latin typeface="BIZ UDPゴシック" panose="020B0400000000000000" pitchFamily="34" charset="-128"/>
              <a:ea typeface="BIZ UDPゴシック" panose="020B0400000000000000" pitchFamily="34" charset="-128"/>
            </a:endParaRPr>
          </a:p>
          <a:p>
            <a:pPr>
              <a:spcBef>
                <a:spcPts val="554"/>
              </a:spcBef>
            </a:pPr>
            <a:r>
              <a:rPr kumimoji="1" lang="ja-JP" altLang="en-US" sz="1600" b="1" dirty="0">
                <a:latin typeface="BIZ UDPゴシック" panose="020B0400000000000000" pitchFamily="34" charset="-128"/>
                <a:ea typeface="BIZ UDPゴシック" panose="020B0400000000000000" pitchFamily="34" charset="-128"/>
              </a:rPr>
              <a:t>（内訳）</a:t>
            </a:r>
            <a:endParaRPr kumimoji="1" lang="en-US" altLang="ja-JP" sz="1600" b="1" dirty="0">
              <a:latin typeface="BIZ UDPゴシック" panose="020B0400000000000000" pitchFamily="34" charset="-128"/>
              <a:ea typeface="BIZ UDPゴシック" panose="020B0400000000000000" pitchFamily="34" charset="-128"/>
            </a:endParaRPr>
          </a:p>
          <a:p>
            <a:pPr marL="285750" indent="-285750">
              <a:buFont typeface="Wingdings" panose="05000000000000000000" pitchFamily="2" charset="2"/>
              <a:buChar char="l"/>
            </a:pPr>
            <a:r>
              <a:rPr kumimoji="1" lang="ja-JP" altLang="en-US" sz="1600" b="1" dirty="0">
                <a:latin typeface="BIZ UDPゴシック" panose="020B0400000000000000" pitchFamily="34" charset="-128"/>
                <a:ea typeface="BIZ UDPゴシック" panose="020B0400000000000000" pitchFamily="34" charset="-128"/>
              </a:rPr>
              <a:t>賃上げ　 　約</a:t>
            </a:r>
            <a:r>
              <a:rPr kumimoji="1" lang="en-US" altLang="ja-JP" sz="1600" b="1" dirty="0">
                <a:latin typeface="BIZ UDPゴシック" panose="020B0400000000000000" pitchFamily="34" charset="-128"/>
                <a:ea typeface="BIZ UDPゴシック" panose="020B0400000000000000" pitchFamily="34" charset="-128"/>
              </a:rPr>
              <a:t>4.0%</a:t>
            </a:r>
            <a:r>
              <a:rPr kumimoji="1" lang="ja-JP" altLang="en-US" sz="1600" b="1" dirty="0">
                <a:latin typeface="BIZ UDPゴシック" panose="020B0400000000000000" pitchFamily="34" charset="-128"/>
                <a:ea typeface="BIZ UDPゴシック" panose="020B0400000000000000" pitchFamily="34" charset="-128"/>
              </a:rPr>
              <a:t>　</a:t>
            </a:r>
            <a:r>
              <a:rPr kumimoji="1" lang="en-US" altLang="ja-JP" sz="1600" b="1" dirty="0">
                <a:latin typeface="BIZ UDPゴシック" panose="020B0400000000000000" pitchFamily="34" charset="-128"/>
                <a:ea typeface="BIZ UDPゴシック" panose="020B0400000000000000" pitchFamily="34" charset="-128"/>
              </a:rPr>
              <a:t>×  </a:t>
            </a:r>
            <a:r>
              <a:rPr kumimoji="1" lang="ja-JP" altLang="en-US" sz="1600" b="1" dirty="0">
                <a:latin typeface="BIZ UDPゴシック" panose="020B0400000000000000" pitchFamily="34" charset="-128"/>
                <a:ea typeface="BIZ UDPゴシック" panose="020B0400000000000000" pitchFamily="34" charset="-128"/>
              </a:rPr>
              <a:t>人件費率　</a:t>
            </a:r>
            <a:r>
              <a:rPr kumimoji="1" lang="en-US" altLang="ja-JP" sz="1600" b="1" dirty="0">
                <a:latin typeface="BIZ UDPゴシック" panose="020B0400000000000000" pitchFamily="34" charset="-128"/>
                <a:ea typeface="BIZ UDPゴシック" panose="020B0400000000000000" pitchFamily="34" charset="-128"/>
              </a:rPr>
              <a:t>57.2%</a:t>
            </a:r>
            <a:r>
              <a:rPr kumimoji="1" lang="ja-JP" altLang="en-US" sz="1600" b="1" dirty="0">
                <a:latin typeface="BIZ UDPゴシック" panose="020B0400000000000000" pitchFamily="34" charset="-128"/>
                <a:ea typeface="BIZ UDPゴシック" panose="020B0400000000000000" pitchFamily="34" charset="-128"/>
              </a:rPr>
              <a:t>　　　　　</a:t>
            </a:r>
            <a:r>
              <a:rPr kumimoji="1" lang="en-US" altLang="ja-JP" sz="1600" b="1" dirty="0">
                <a:latin typeface="BIZ UDPゴシック" panose="020B0400000000000000" pitchFamily="34" charset="-128"/>
                <a:ea typeface="BIZ UDPゴシック" panose="020B0400000000000000" pitchFamily="34" charset="-128"/>
              </a:rPr>
              <a:t>	        </a:t>
            </a:r>
            <a:r>
              <a:rPr kumimoji="1" lang="ja-JP" altLang="en-US" sz="1600" b="1" dirty="0">
                <a:latin typeface="BIZ UDPゴシック" panose="020B0400000000000000" pitchFamily="34" charset="-128"/>
                <a:ea typeface="BIZ UDPゴシック" panose="020B0400000000000000" pitchFamily="34" charset="-128"/>
              </a:rPr>
              <a:t>＝　</a:t>
            </a:r>
            <a:r>
              <a:rPr kumimoji="1" lang="ja-JP" altLang="en-US" sz="1600" b="1" dirty="0">
                <a:solidFill>
                  <a:srgbClr val="FF0000"/>
                </a:solidFill>
                <a:latin typeface="BIZ UDPゴシック" panose="020B0400000000000000" pitchFamily="34" charset="-128"/>
                <a:ea typeface="BIZ UDPゴシック" panose="020B0400000000000000" pitchFamily="34" charset="-128"/>
              </a:rPr>
              <a:t>２．３％</a:t>
            </a:r>
            <a:endParaRPr kumimoji="1" lang="en-US" altLang="ja-JP" sz="1600" b="1" dirty="0">
              <a:solidFill>
                <a:srgbClr val="FF0000"/>
              </a:solidFill>
              <a:latin typeface="BIZ UDPゴシック" panose="020B0400000000000000" pitchFamily="34" charset="-128"/>
              <a:ea typeface="BIZ UDPゴシック" panose="020B0400000000000000" pitchFamily="34" charset="-128"/>
            </a:endParaRPr>
          </a:p>
          <a:p>
            <a:pPr marL="285750" indent="-285750">
              <a:buFont typeface="Wingdings" panose="05000000000000000000" pitchFamily="2" charset="2"/>
              <a:buChar char="l"/>
            </a:pPr>
            <a:r>
              <a:rPr kumimoji="1" lang="ja-JP" altLang="en-US" sz="1600" b="1" dirty="0">
                <a:latin typeface="BIZ UDPゴシック" panose="020B0400000000000000" pitchFamily="34" charset="-128"/>
                <a:ea typeface="BIZ UDPゴシック" panose="020B0400000000000000" pitchFamily="34" charset="-128"/>
              </a:rPr>
              <a:t>物価上昇　約</a:t>
            </a:r>
            <a:r>
              <a:rPr kumimoji="1" lang="en-US" altLang="ja-JP" sz="1600" b="1" dirty="0">
                <a:latin typeface="BIZ UDPゴシック" panose="020B0400000000000000" pitchFamily="34" charset="-128"/>
                <a:ea typeface="BIZ UDPゴシック" panose="020B0400000000000000" pitchFamily="34" charset="-128"/>
              </a:rPr>
              <a:t>3.0%</a:t>
            </a:r>
            <a:r>
              <a:rPr kumimoji="1" lang="ja-JP" altLang="en-US" sz="1600" b="1" dirty="0">
                <a:latin typeface="BIZ UDPゴシック" panose="020B0400000000000000" pitchFamily="34" charset="-128"/>
                <a:ea typeface="BIZ UDPゴシック" panose="020B0400000000000000" pitchFamily="34" charset="-128"/>
              </a:rPr>
              <a:t>　</a:t>
            </a:r>
            <a:r>
              <a:rPr kumimoji="1" lang="en-US" altLang="ja-JP" sz="1600" b="1" dirty="0">
                <a:latin typeface="BIZ UDPゴシック" panose="020B0400000000000000" pitchFamily="34" charset="-128"/>
                <a:ea typeface="BIZ UDPゴシック" panose="020B0400000000000000" pitchFamily="34" charset="-128"/>
              </a:rPr>
              <a:t>×  </a:t>
            </a:r>
            <a:r>
              <a:rPr kumimoji="1" lang="ja-JP" altLang="en-US" sz="1600" b="1" dirty="0">
                <a:latin typeface="BIZ UDPゴシック" panose="020B0400000000000000" pitchFamily="34" charset="-128"/>
                <a:ea typeface="BIZ UDPゴシック" panose="020B0400000000000000" pitchFamily="34" charset="-128"/>
              </a:rPr>
              <a:t>物件費率（薬剤等除く）</a:t>
            </a:r>
            <a:r>
              <a:rPr kumimoji="1" lang="en-US" altLang="ja-JP" sz="1600" b="1" dirty="0">
                <a:latin typeface="BIZ UDPゴシック" panose="020B0400000000000000" pitchFamily="34" charset="-128"/>
                <a:ea typeface="BIZ UDPゴシック" panose="020B0400000000000000" pitchFamily="34" charset="-128"/>
              </a:rPr>
              <a:t>28.5%</a:t>
            </a:r>
            <a:r>
              <a:rPr kumimoji="1" lang="ja-JP" altLang="en-US" sz="1600" b="1" dirty="0">
                <a:latin typeface="BIZ UDPゴシック" panose="020B0400000000000000" pitchFamily="34" charset="-128"/>
                <a:ea typeface="BIZ UDPゴシック" panose="020B0400000000000000" pitchFamily="34" charset="-128"/>
              </a:rPr>
              <a:t>　</a:t>
            </a:r>
            <a:r>
              <a:rPr kumimoji="1" lang="en-US" altLang="ja-JP" sz="1600" b="1" dirty="0">
                <a:latin typeface="BIZ UDPゴシック" panose="020B0400000000000000" pitchFamily="34" charset="-128"/>
                <a:ea typeface="BIZ UDPゴシック" panose="020B0400000000000000" pitchFamily="34" charset="-128"/>
              </a:rPr>
              <a:t>	 </a:t>
            </a:r>
            <a:r>
              <a:rPr kumimoji="1" lang="ja-JP" altLang="en-US" sz="1600" b="1" dirty="0">
                <a:latin typeface="BIZ UDPゴシック" panose="020B0400000000000000" pitchFamily="34" charset="-128"/>
                <a:ea typeface="BIZ UDPゴシック" panose="020B0400000000000000" pitchFamily="34" charset="-128"/>
              </a:rPr>
              <a:t>＝　</a:t>
            </a:r>
            <a:r>
              <a:rPr kumimoji="1" lang="ja-JP" altLang="en-US" sz="1600" b="1" dirty="0">
                <a:solidFill>
                  <a:srgbClr val="FF0000"/>
                </a:solidFill>
                <a:latin typeface="BIZ UDPゴシック" panose="020B0400000000000000" pitchFamily="34" charset="-128"/>
                <a:ea typeface="BIZ UDPゴシック" panose="020B0400000000000000" pitchFamily="34" charset="-128"/>
              </a:rPr>
              <a:t>０．８％</a:t>
            </a:r>
            <a:r>
              <a:rPr kumimoji="1" lang="ja-JP" altLang="en-US" sz="1600" b="1" dirty="0">
                <a:latin typeface="BIZ UDPゴシック" panose="020B0400000000000000" pitchFamily="34" charset="-128"/>
                <a:ea typeface="BIZ UDPゴシック" panose="020B0400000000000000" pitchFamily="34" charset="-128"/>
              </a:rPr>
              <a:t>　</a:t>
            </a:r>
          </a:p>
        </p:txBody>
      </p:sp>
      <p:sp>
        <p:nvSpPr>
          <p:cNvPr id="5" name="正方形/長方形 4">
            <a:extLst>
              <a:ext uri="{FF2B5EF4-FFF2-40B4-BE49-F238E27FC236}">
                <a16:creationId xmlns:a16="http://schemas.microsoft.com/office/drawing/2014/main" id="{0135574B-339C-FC5C-F347-B33467791148}"/>
              </a:ext>
            </a:extLst>
          </p:cNvPr>
          <p:cNvSpPr/>
          <p:nvPr/>
        </p:nvSpPr>
        <p:spPr>
          <a:xfrm>
            <a:off x="84406" y="59728"/>
            <a:ext cx="8975188" cy="440788"/>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u="sng" dirty="0">
                <a:solidFill>
                  <a:srgbClr val="FF0000"/>
                </a:solidFill>
                <a:latin typeface="BIZ UDPゴシック" panose="020B0400000000000000" pitchFamily="34" charset="-128"/>
                <a:ea typeface="BIZ UDPゴシック" panose="020B0400000000000000" pitchFamily="34" charset="-128"/>
              </a:rPr>
              <a:t>物価・賃金上昇</a:t>
            </a:r>
            <a:r>
              <a:rPr kumimoji="1" lang="ja-JP" altLang="en-US" sz="2000" b="1" dirty="0">
                <a:solidFill>
                  <a:schemeClr val="tx1"/>
                </a:solidFill>
                <a:latin typeface="BIZ UDPゴシック" panose="020B0400000000000000" pitchFamily="34" charset="-128"/>
                <a:ea typeface="BIZ UDPゴシック" panose="020B0400000000000000" pitchFamily="34" charset="-128"/>
              </a:rPr>
              <a:t>は、病院の診療コストに甚大な影響を与えています（</a:t>
            </a:r>
            <a:r>
              <a:rPr kumimoji="1" lang="ja-JP" altLang="en-US" sz="2000" b="1" u="sng" dirty="0">
                <a:solidFill>
                  <a:srgbClr val="FF0000"/>
                </a:solidFill>
                <a:latin typeface="BIZ UDPゴシック" panose="020B0400000000000000" pitchFamily="34" charset="-128"/>
                <a:ea typeface="BIZ UDPゴシック" panose="020B0400000000000000" pitchFamily="34" charset="-128"/>
              </a:rPr>
              <a:t>毎年約３％</a:t>
            </a:r>
            <a:r>
              <a:rPr kumimoji="1" lang="ja-JP" altLang="en-US" sz="2000" b="1" dirty="0">
                <a:solidFill>
                  <a:schemeClr val="tx1"/>
                </a:solidFill>
                <a:latin typeface="BIZ UDPゴシック" panose="020B0400000000000000" pitchFamily="34" charset="-128"/>
                <a:ea typeface="BIZ UDPゴシック" panose="020B0400000000000000" pitchFamily="34" charset="-128"/>
              </a:rPr>
              <a:t>）</a:t>
            </a:r>
          </a:p>
        </p:txBody>
      </p:sp>
      <p:sp>
        <p:nvSpPr>
          <p:cNvPr id="6" name="正方形/長方形 5">
            <a:extLst>
              <a:ext uri="{FF2B5EF4-FFF2-40B4-BE49-F238E27FC236}">
                <a16:creationId xmlns:a16="http://schemas.microsoft.com/office/drawing/2014/main" id="{6ABD450B-2F51-3508-E04C-4E24DD970F33}"/>
              </a:ext>
            </a:extLst>
          </p:cNvPr>
          <p:cNvSpPr/>
          <p:nvPr/>
        </p:nvSpPr>
        <p:spPr>
          <a:xfrm>
            <a:off x="84406" y="1986668"/>
            <a:ext cx="8975188" cy="440788"/>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BIZ UDPゴシック" panose="020B0400000000000000" pitchFamily="34" charset="-128"/>
                <a:ea typeface="BIZ UDPゴシック" panose="020B0400000000000000" pitchFamily="34" charset="-128"/>
              </a:rPr>
              <a:t>しかし、医療機関は、コストの上昇を</a:t>
            </a:r>
            <a:r>
              <a:rPr kumimoji="1" lang="ja-JP" altLang="en-US" sz="2000" b="1" u="sng" dirty="0">
                <a:solidFill>
                  <a:srgbClr val="FF0000"/>
                </a:solidFill>
                <a:latin typeface="BIZ UDPゴシック" panose="020B0400000000000000" pitchFamily="34" charset="-128"/>
                <a:ea typeface="BIZ UDPゴシック" panose="020B0400000000000000" pitchFamily="34" charset="-128"/>
              </a:rPr>
              <a:t>価格に転嫁することが認められていません</a:t>
            </a:r>
          </a:p>
        </p:txBody>
      </p:sp>
      <p:sp>
        <p:nvSpPr>
          <p:cNvPr id="7" name="テキスト ボックス 6">
            <a:extLst>
              <a:ext uri="{FF2B5EF4-FFF2-40B4-BE49-F238E27FC236}">
                <a16:creationId xmlns:a16="http://schemas.microsoft.com/office/drawing/2014/main" id="{3DCA0218-2F79-0806-D856-BDD7A3283741}"/>
              </a:ext>
            </a:extLst>
          </p:cNvPr>
          <p:cNvSpPr txBox="1"/>
          <p:nvPr/>
        </p:nvSpPr>
        <p:spPr>
          <a:xfrm>
            <a:off x="422031" y="2634318"/>
            <a:ext cx="7126964" cy="830997"/>
          </a:xfrm>
          <a:prstGeom prst="rect">
            <a:avLst/>
          </a:prstGeom>
          <a:noFill/>
        </p:spPr>
        <p:txBody>
          <a:bodyPr wrap="square" rtlCol="0">
            <a:spAutoFit/>
          </a:bodyPr>
          <a:lstStyle/>
          <a:p>
            <a:pPr marL="285750" indent="-285750">
              <a:buFont typeface="Wingdings" panose="05000000000000000000" pitchFamily="2" charset="2"/>
              <a:buChar char="l"/>
            </a:pPr>
            <a:r>
              <a:rPr kumimoji="1" lang="ja-JP" altLang="en-US" sz="1600" b="1" dirty="0">
                <a:latin typeface="BIZ UDPゴシック" panose="020B0400000000000000" pitchFamily="34" charset="-128"/>
                <a:ea typeface="BIZ UDPゴシック" panose="020B0400000000000000" pitchFamily="34" charset="-128"/>
              </a:rPr>
              <a:t>　診療報酬改定による引き上げは、コスト上昇のうちごく一部です</a:t>
            </a:r>
            <a:endParaRPr kumimoji="1" lang="en-US" altLang="ja-JP" sz="1600" b="1" dirty="0">
              <a:latin typeface="BIZ UDPゴシック" panose="020B0400000000000000" pitchFamily="34" charset="-128"/>
              <a:ea typeface="BIZ UDPゴシック" panose="020B0400000000000000" pitchFamily="34" charset="-128"/>
            </a:endParaRPr>
          </a:p>
          <a:p>
            <a:pPr marL="285750" indent="-285750">
              <a:buFont typeface="Wingdings" panose="05000000000000000000" pitchFamily="2" charset="2"/>
              <a:buChar char="l"/>
            </a:pPr>
            <a:r>
              <a:rPr kumimoji="1" lang="ja-JP" altLang="en-US" sz="1600" b="1" dirty="0">
                <a:latin typeface="BIZ UDPゴシック" panose="020B0400000000000000" pitchFamily="34" charset="-128"/>
                <a:ea typeface="BIZ UDPゴシック" panose="020B0400000000000000" pitchFamily="34" charset="-128"/>
              </a:rPr>
              <a:t>　</a:t>
            </a:r>
            <a:r>
              <a:rPr kumimoji="1" lang="en-US" altLang="ja-JP" sz="1600" b="1" dirty="0">
                <a:latin typeface="BIZ UDPゴシック" panose="020B0400000000000000" pitchFamily="34" charset="-128"/>
                <a:ea typeface="BIZ UDPゴシック" panose="020B0400000000000000" pitchFamily="34" charset="-128"/>
              </a:rPr>
              <a:t>2024</a:t>
            </a:r>
            <a:r>
              <a:rPr kumimoji="1" lang="ja-JP" altLang="en-US" sz="1600" b="1" dirty="0">
                <a:latin typeface="BIZ UDPゴシック" panose="020B0400000000000000" pitchFamily="34" charset="-128"/>
                <a:ea typeface="BIZ UDPゴシック" panose="020B0400000000000000" pitchFamily="34" charset="-128"/>
              </a:rPr>
              <a:t>年度診療報酬改定率　</a:t>
            </a:r>
            <a:r>
              <a:rPr kumimoji="1" lang="en-US" altLang="ja-JP" sz="1600" b="1" dirty="0">
                <a:latin typeface="BIZ UDPゴシック" panose="020B0400000000000000" pitchFamily="34" charset="-128"/>
                <a:ea typeface="BIZ UDPゴシック" panose="020B0400000000000000" pitchFamily="34" charset="-128"/>
              </a:rPr>
              <a:t>0.88%</a:t>
            </a:r>
            <a:r>
              <a:rPr kumimoji="1" lang="ja-JP" altLang="en-US" sz="1600" b="1" dirty="0">
                <a:latin typeface="BIZ UDPゴシック" panose="020B0400000000000000" pitchFamily="34" charset="-128"/>
                <a:ea typeface="BIZ UDPゴシック" panose="020B0400000000000000" pitchFamily="34" charset="-128"/>
              </a:rPr>
              <a:t>　→　年平均では　</a:t>
            </a:r>
            <a:r>
              <a:rPr kumimoji="1" lang="en-US" altLang="ja-JP" sz="1600" b="1" dirty="0">
                <a:latin typeface="BIZ UDPゴシック" panose="020B0400000000000000" pitchFamily="34" charset="-128"/>
                <a:ea typeface="BIZ UDPゴシック" panose="020B0400000000000000" pitchFamily="34" charset="-128"/>
              </a:rPr>
              <a:t>0.44%</a:t>
            </a:r>
          </a:p>
          <a:p>
            <a:pPr marL="285750" indent="-285750">
              <a:buFont typeface="Wingdings" panose="05000000000000000000" pitchFamily="2" charset="2"/>
              <a:buChar char="l"/>
            </a:pPr>
            <a:r>
              <a:rPr kumimoji="1" lang="ja-JP" altLang="en-US" sz="1600" b="1" dirty="0">
                <a:latin typeface="BIZ UDPゴシック" panose="020B0400000000000000" pitchFamily="34" charset="-128"/>
                <a:ea typeface="BIZ UDPゴシック" panose="020B0400000000000000" pitchFamily="34" charset="-128"/>
              </a:rPr>
              <a:t>　これでは物価や賃金の上昇に遠く及びません</a:t>
            </a:r>
            <a:endParaRPr kumimoji="1" lang="en-US" altLang="ja-JP" sz="1600" b="1" dirty="0">
              <a:latin typeface="BIZ UDPゴシック" panose="020B0400000000000000" pitchFamily="34" charset="-128"/>
              <a:ea typeface="BIZ UDPゴシック" panose="020B0400000000000000" pitchFamily="34" charset="-128"/>
            </a:endParaRPr>
          </a:p>
        </p:txBody>
      </p:sp>
      <p:sp>
        <p:nvSpPr>
          <p:cNvPr id="8" name="正方形/長方形 7">
            <a:extLst>
              <a:ext uri="{FF2B5EF4-FFF2-40B4-BE49-F238E27FC236}">
                <a16:creationId xmlns:a16="http://schemas.microsoft.com/office/drawing/2014/main" id="{FC436173-261A-D800-15C2-72D49C6EE06C}"/>
              </a:ext>
            </a:extLst>
          </p:cNvPr>
          <p:cNvSpPr/>
          <p:nvPr/>
        </p:nvSpPr>
        <p:spPr>
          <a:xfrm>
            <a:off x="84406" y="3755076"/>
            <a:ext cx="8975188" cy="679159"/>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a:solidFill>
                  <a:schemeClr val="tx1"/>
                </a:solidFill>
                <a:latin typeface="BIZ UDPゴシック" panose="020B0400000000000000" pitchFamily="34" charset="-128"/>
                <a:ea typeface="BIZ UDPゴシック" panose="020B0400000000000000" pitchFamily="34" charset="-128"/>
              </a:rPr>
              <a:t>病院は、</a:t>
            </a:r>
            <a:r>
              <a:rPr kumimoji="1" lang="ja-JP" altLang="en-US" sz="2000" b="1" u="sng" dirty="0">
                <a:solidFill>
                  <a:srgbClr val="FF0000"/>
                </a:solidFill>
                <a:latin typeface="BIZ UDPゴシック" panose="020B0400000000000000" pitchFamily="34" charset="-128"/>
                <a:ea typeface="BIZ UDPゴシック" panose="020B0400000000000000" pitchFamily="34" charset="-128"/>
              </a:rPr>
              <a:t>コスト削減等の努力</a:t>
            </a:r>
            <a:r>
              <a:rPr kumimoji="1" lang="ja-JP" altLang="en-US" sz="2000" b="1" dirty="0">
                <a:solidFill>
                  <a:schemeClr val="tx1"/>
                </a:solidFill>
                <a:latin typeface="BIZ UDPゴシック" panose="020B0400000000000000" pitchFamily="34" charset="-128"/>
                <a:ea typeface="BIZ UDPゴシック" panose="020B0400000000000000" pitchFamily="34" charset="-128"/>
              </a:rPr>
              <a:t>を図っていますが、</a:t>
            </a:r>
            <a:r>
              <a:rPr kumimoji="1" lang="ja-JP" altLang="en-US" sz="2000" b="1" u="sng" dirty="0">
                <a:solidFill>
                  <a:srgbClr val="FF0000"/>
                </a:solidFill>
                <a:latin typeface="BIZ UDPゴシック" panose="020B0400000000000000" pitchFamily="34" charset="-128"/>
                <a:ea typeface="BIZ UDPゴシック" panose="020B0400000000000000" pitchFamily="34" charset="-128"/>
              </a:rPr>
              <a:t>努力の限界を超えています</a:t>
            </a:r>
            <a:endParaRPr kumimoji="1" lang="en-US" altLang="ja-JP" sz="2000" b="1" u="sng" dirty="0">
              <a:solidFill>
                <a:srgbClr val="FF0000"/>
              </a:solidFill>
              <a:latin typeface="BIZ UDPゴシック" panose="020B0400000000000000" pitchFamily="34" charset="-128"/>
              <a:ea typeface="BIZ UDPゴシック" panose="020B0400000000000000" pitchFamily="34" charset="-128"/>
            </a:endParaRPr>
          </a:p>
          <a:p>
            <a:pPr algn="ctr"/>
            <a:r>
              <a:rPr kumimoji="1" lang="ja-JP" altLang="en-US" sz="2000" b="1" u="sng" dirty="0">
                <a:solidFill>
                  <a:srgbClr val="FF0000"/>
                </a:solidFill>
                <a:latin typeface="BIZ UDPゴシック" panose="020B0400000000000000" pitchFamily="34" charset="-128"/>
                <a:ea typeface="BIZ UDPゴシック" panose="020B0400000000000000" pitchFamily="34" charset="-128"/>
              </a:rPr>
              <a:t>赤字</a:t>
            </a:r>
            <a:r>
              <a:rPr kumimoji="1" lang="ja-JP" altLang="en-US" sz="2000" b="1" dirty="0">
                <a:solidFill>
                  <a:schemeClr val="tx1"/>
                </a:solidFill>
                <a:latin typeface="BIZ UDPゴシック" panose="020B0400000000000000" pitchFamily="34" charset="-128"/>
                <a:ea typeface="BIZ UDPゴシック" panose="020B0400000000000000" pitchFamily="34" charset="-128"/>
              </a:rPr>
              <a:t>の病院が増え、従事者の賃金を上げることもできなくなっています</a:t>
            </a:r>
          </a:p>
        </p:txBody>
      </p:sp>
      <p:sp>
        <p:nvSpPr>
          <p:cNvPr id="9" name="テキスト ボックス 8">
            <a:extLst>
              <a:ext uri="{FF2B5EF4-FFF2-40B4-BE49-F238E27FC236}">
                <a16:creationId xmlns:a16="http://schemas.microsoft.com/office/drawing/2014/main" id="{775D820D-E3A1-C670-C5F3-7A433FBD0BFD}"/>
              </a:ext>
            </a:extLst>
          </p:cNvPr>
          <p:cNvSpPr txBox="1"/>
          <p:nvPr/>
        </p:nvSpPr>
        <p:spPr>
          <a:xfrm>
            <a:off x="166255" y="4438570"/>
            <a:ext cx="8789672" cy="338554"/>
          </a:xfrm>
          <a:prstGeom prst="rect">
            <a:avLst/>
          </a:prstGeom>
          <a:noFill/>
        </p:spPr>
        <p:txBody>
          <a:bodyPr wrap="square" rtlCol="0">
            <a:spAutoFit/>
          </a:bodyPr>
          <a:lstStyle/>
          <a:p>
            <a:r>
              <a:rPr kumimoji="1" lang="en-US" altLang="ja-JP" sz="1600" b="1" dirty="0">
                <a:latin typeface="BIZ UDPゴシック" panose="020B0400000000000000" pitchFamily="34" charset="-128"/>
                <a:ea typeface="BIZ UDPゴシック" panose="020B0400000000000000" pitchFamily="34" charset="-128"/>
              </a:rPr>
              <a:t>2022</a:t>
            </a:r>
            <a:r>
              <a:rPr kumimoji="1" lang="ja-JP" altLang="en-US" sz="1600" b="1" dirty="0">
                <a:latin typeface="BIZ UDPゴシック" panose="020B0400000000000000" pitchFamily="34" charset="-128"/>
                <a:ea typeface="BIZ UDPゴシック" panose="020B0400000000000000" pitchFamily="34" charset="-128"/>
              </a:rPr>
              <a:t>年度頃から物価上昇が始まり、医療提供コスト（医薬品・保険医療材料除く）が</a:t>
            </a:r>
            <a:r>
              <a:rPr kumimoji="1" lang="ja-JP" altLang="en-US" sz="1600" b="1" u="sng" dirty="0">
                <a:solidFill>
                  <a:srgbClr val="FF0000"/>
                </a:solidFill>
                <a:latin typeface="BIZ UDPゴシック" panose="020B0400000000000000" pitchFamily="34" charset="-128"/>
                <a:ea typeface="BIZ UDPゴシック" panose="020B0400000000000000" pitchFamily="34" charset="-128"/>
              </a:rPr>
              <a:t>約</a:t>
            </a:r>
            <a:r>
              <a:rPr kumimoji="1" lang="en-US" altLang="ja-JP" sz="1600" b="1" u="sng" dirty="0">
                <a:solidFill>
                  <a:srgbClr val="FF0000"/>
                </a:solidFill>
                <a:latin typeface="BIZ UDPゴシック" panose="020B0400000000000000" pitchFamily="34" charset="-128"/>
                <a:ea typeface="BIZ UDPゴシック" panose="020B0400000000000000" pitchFamily="34" charset="-128"/>
              </a:rPr>
              <a:t>6.</a:t>
            </a:r>
            <a:r>
              <a:rPr kumimoji="1" lang="ja-JP" altLang="en-US" sz="1600" b="1" u="sng" dirty="0">
                <a:solidFill>
                  <a:srgbClr val="FF0000"/>
                </a:solidFill>
                <a:latin typeface="BIZ UDPゴシック" panose="020B0400000000000000" pitchFamily="34" charset="-128"/>
                <a:ea typeface="BIZ UDPゴシック" panose="020B0400000000000000" pitchFamily="34" charset="-128"/>
              </a:rPr>
              <a:t>２％上昇</a:t>
            </a:r>
            <a:endParaRPr kumimoji="1" lang="en-US" altLang="ja-JP" sz="1600" b="1" u="sng" dirty="0">
              <a:solidFill>
                <a:srgbClr val="FF0000"/>
              </a:solidFill>
              <a:latin typeface="BIZ UDPゴシック" panose="020B0400000000000000" pitchFamily="34" charset="-128"/>
              <a:ea typeface="BIZ UDPゴシック" panose="020B0400000000000000" pitchFamily="34" charset="-128"/>
            </a:endParaRPr>
          </a:p>
        </p:txBody>
      </p:sp>
      <p:sp>
        <p:nvSpPr>
          <p:cNvPr id="3" name="矢印: 下 2">
            <a:extLst>
              <a:ext uri="{FF2B5EF4-FFF2-40B4-BE49-F238E27FC236}">
                <a16:creationId xmlns:a16="http://schemas.microsoft.com/office/drawing/2014/main" id="{06281579-8A47-B4A9-DA71-59511DD9ED6B}"/>
              </a:ext>
            </a:extLst>
          </p:cNvPr>
          <p:cNvSpPr/>
          <p:nvPr/>
        </p:nvSpPr>
        <p:spPr>
          <a:xfrm>
            <a:off x="2682240" y="4781459"/>
            <a:ext cx="975360" cy="383547"/>
          </a:xfrm>
          <a:prstGeom prst="downArrow">
            <a:avLst/>
          </a:prstGeom>
          <a:solidFill>
            <a:srgbClr val="FFB9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4" name="吹き出し: 角を丸めた四角形 3">
            <a:extLst>
              <a:ext uri="{FF2B5EF4-FFF2-40B4-BE49-F238E27FC236}">
                <a16:creationId xmlns:a16="http://schemas.microsoft.com/office/drawing/2014/main" id="{8E6FDAFE-88B4-8D04-CA52-FECA7CC81973}"/>
              </a:ext>
            </a:extLst>
          </p:cNvPr>
          <p:cNvSpPr/>
          <p:nvPr/>
        </p:nvSpPr>
        <p:spPr>
          <a:xfrm>
            <a:off x="6058443" y="4861491"/>
            <a:ext cx="2919302" cy="914323"/>
          </a:xfrm>
          <a:prstGeom prst="wedgeRoundRectCallout">
            <a:avLst>
              <a:gd name="adj1" fmla="val -63814"/>
              <a:gd name="adj2" fmla="val -470"/>
              <a:gd name="adj3" fmla="val 16667"/>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1477" b="1" dirty="0">
                <a:solidFill>
                  <a:srgbClr val="FF0000"/>
                </a:solidFill>
                <a:latin typeface="BIZ UDPゴシック" panose="020B0400000000000000" pitchFamily="34" charset="-128"/>
                <a:ea typeface="BIZ UDPゴシック" panose="020B0400000000000000" pitchFamily="34" charset="-128"/>
              </a:rPr>
              <a:t>差し引き</a:t>
            </a:r>
            <a:r>
              <a:rPr kumimoji="1" lang="en-US" altLang="ja-JP" sz="1477" b="1" dirty="0">
                <a:solidFill>
                  <a:srgbClr val="FF0000"/>
                </a:solidFill>
                <a:latin typeface="BIZ UDPゴシック" panose="020B0400000000000000" pitchFamily="34" charset="-128"/>
                <a:ea typeface="BIZ UDPゴシック" panose="020B0400000000000000" pitchFamily="34" charset="-128"/>
              </a:rPr>
              <a:t>3.4</a:t>
            </a:r>
            <a:r>
              <a:rPr kumimoji="1" lang="ja-JP" altLang="en-US" sz="1477" b="1" dirty="0">
                <a:solidFill>
                  <a:srgbClr val="FF0000"/>
                </a:solidFill>
                <a:latin typeface="BIZ UDPゴシック" panose="020B0400000000000000" pitchFamily="34" charset="-128"/>
                <a:ea typeface="BIZ UDPゴシック" panose="020B0400000000000000" pitchFamily="34" charset="-128"/>
              </a:rPr>
              <a:t>ポイント</a:t>
            </a:r>
            <a:r>
              <a:rPr kumimoji="1" lang="ja-JP" altLang="en-US" sz="1477" b="1" dirty="0">
                <a:solidFill>
                  <a:schemeClr val="tx1"/>
                </a:solidFill>
                <a:latin typeface="BIZ UDPゴシック" panose="020B0400000000000000" pitchFamily="34" charset="-128"/>
                <a:ea typeface="BIZ UDPゴシック" panose="020B0400000000000000" pitchFamily="34" charset="-128"/>
              </a:rPr>
              <a:t>分は</a:t>
            </a:r>
            <a:endParaRPr kumimoji="1" lang="en-US" altLang="ja-JP" sz="1477" b="1" dirty="0">
              <a:solidFill>
                <a:schemeClr val="tx1"/>
              </a:solidFill>
              <a:latin typeface="BIZ UDPゴシック" panose="020B0400000000000000" pitchFamily="34" charset="-128"/>
              <a:ea typeface="BIZ UDPゴシック" panose="020B0400000000000000" pitchFamily="34" charset="-128"/>
            </a:endParaRPr>
          </a:p>
          <a:p>
            <a:r>
              <a:rPr kumimoji="1" lang="ja-JP" altLang="en-US" sz="1477" b="1" dirty="0">
                <a:solidFill>
                  <a:schemeClr val="tx1"/>
                </a:solidFill>
                <a:latin typeface="BIZ UDPゴシック" panose="020B0400000000000000" pitchFamily="34" charset="-128"/>
                <a:ea typeface="BIZ UDPゴシック" panose="020B0400000000000000" pitchFamily="34" charset="-128"/>
              </a:rPr>
              <a:t>病院は</a:t>
            </a:r>
            <a:r>
              <a:rPr kumimoji="1" lang="ja-JP" altLang="en-US" sz="1477" b="1" u="sng" dirty="0">
                <a:solidFill>
                  <a:srgbClr val="FF0000"/>
                </a:solidFill>
                <a:latin typeface="BIZ UDPゴシック" panose="020B0400000000000000" pitchFamily="34" charset="-128"/>
                <a:ea typeface="BIZ UDPゴシック" panose="020B0400000000000000" pitchFamily="34" charset="-128"/>
              </a:rPr>
              <a:t>経費節減</a:t>
            </a:r>
            <a:r>
              <a:rPr kumimoji="1" lang="ja-JP" altLang="en-US" sz="1477" b="1" dirty="0">
                <a:solidFill>
                  <a:schemeClr val="tx1"/>
                </a:solidFill>
                <a:latin typeface="BIZ UDPゴシック" panose="020B0400000000000000" pitchFamily="34" charset="-128"/>
                <a:ea typeface="BIZ UDPゴシック" panose="020B0400000000000000" pitchFamily="34" charset="-128"/>
              </a:rPr>
              <a:t>や</a:t>
            </a:r>
            <a:endParaRPr kumimoji="1" lang="en-US" altLang="ja-JP" sz="1477" b="1" dirty="0">
              <a:solidFill>
                <a:schemeClr val="tx1"/>
              </a:solidFill>
              <a:latin typeface="BIZ UDPゴシック" panose="020B0400000000000000" pitchFamily="34" charset="-128"/>
              <a:ea typeface="BIZ UDPゴシック" panose="020B0400000000000000" pitchFamily="34" charset="-128"/>
            </a:endParaRPr>
          </a:p>
          <a:p>
            <a:r>
              <a:rPr kumimoji="1" lang="ja-JP" altLang="en-US" sz="1477" b="1" u="sng" dirty="0">
                <a:solidFill>
                  <a:srgbClr val="FF0000"/>
                </a:solidFill>
                <a:latin typeface="BIZ UDPゴシック" panose="020B0400000000000000" pitchFamily="34" charset="-128"/>
                <a:ea typeface="BIZ UDPゴシック" panose="020B0400000000000000" pitchFamily="34" charset="-128"/>
              </a:rPr>
              <a:t>必死の経営努力</a:t>
            </a:r>
            <a:r>
              <a:rPr kumimoji="1" lang="ja-JP" altLang="en-US" sz="1477" b="1" dirty="0">
                <a:solidFill>
                  <a:schemeClr val="tx1"/>
                </a:solidFill>
                <a:latin typeface="BIZ UDPゴシック" panose="020B0400000000000000" pitchFamily="34" charset="-128"/>
                <a:ea typeface="BIZ UDPゴシック" panose="020B0400000000000000" pitchFamily="34" charset="-128"/>
              </a:rPr>
              <a:t>を行っています</a:t>
            </a:r>
            <a:endParaRPr kumimoji="1" lang="ja-JP" altLang="en-US" sz="1477" b="1" dirty="0">
              <a:solidFill>
                <a:srgbClr val="FF0000"/>
              </a:solidFill>
              <a:latin typeface="BIZ UDPゴシック" panose="020B0400000000000000" pitchFamily="34" charset="-128"/>
              <a:ea typeface="BIZ UDPゴシック" panose="020B0400000000000000" pitchFamily="34" charset="-128"/>
            </a:endParaRPr>
          </a:p>
        </p:txBody>
      </p:sp>
      <p:sp>
        <p:nvSpPr>
          <p:cNvPr id="10" name="矢印: 下 9">
            <a:extLst>
              <a:ext uri="{FF2B5EF4-FFF2-40B4-BE49-F238E27FC236}">
                <a16:creationId xmlns:a16="http://schemas.microsoft.com/office/drawing/2014/main" id="{146EEC8F-22DE-217F-79D1-831962CD5A50}"/>
              </a:ext>
            </a:extLst>
          </p:cNvPr>
          <p:cNvSpPr/>
          <p:nvPr/>
        </p:nvSpPr>
        <p:spPr>
          <a:xfrm>
            <a:off x="2682240" y="5454378"/>
            <a:ext cx="975360" cy="399715"/>
          </a:xfrm>
          <a:prstGeom prst="downArrow">
            <a:avLst/>
          </a:prstGeom>
          <a:solidFill>
            <a:srgbClr val="FFB9B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1" name="四角形: 角を丸くする 10">
            <a:extLst>
              <a:ext uri="{FF2B5EF4-FFF2-40B4-BE49-F238E27FC236}">
                <a16:creationId xmlns:a16="http://schemas.microsoft.com/office/drawing/2014/main" id="{8210218A-7FD4-D540-FB7C-1CE437A843E2}"/>
              </a:ext>
            </a:extLst>
          </p:cNvPr>
          <p:cNvSpPr/>
          <p:nvPr/>
        </p:nvSpPr>
        <p:spPr>
          <a:xfrm>
            <a:off x="129886" y="5938460"/>
            <a:ext cx="8847859" cy="763301"/>
          </a:xfrm>
          <a:prstGeom prst="round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600" b="1" u="sng" dirty="0">
                <a:solidFill>
                  <a:srgbClr val="FF0000"/>
                </a:solidFill>
                <a:latin typeface="BIZ UDPゴシック" panose="020B0400000000000000" pitchFamily="34" charset="-128"/>
                <a:ea typeface="BIZ UDPゴシック" panose="020B0400000000000000" pitchFamily="34" charset="-128"/>
              </a:rPr>
              <a:t>医業赤字病院割合　５５％→６９％に増加</a:t>
            </a:r>
            <a:r>
              <a:rPr kumimoji="1" lang="ja-JP" altLang="en-US" sz="1600" b="1" dirty="0">
                <a:solidFill>
                  <a:srgbClr val="FF0000"/>
                </a:solidFill>
                <a:latin typeface="BIZ UDPゴシック" panose="020B0400000000000000" pitchFamily="34" charset="-128"/>
                <a:ea typeface="BIZ UDPゴシック" panose="020B0400000000000000" pitchFamily="34" charset="-128"/>
              </a:rPr>
              <a:t>　</a:t>
            </a:r>
            <a:r>
              <a:rPr kumimoji="1" lang="ja-JP" altLang="en-US" sz="1400" b="1" dirty="0">
                <a:solidFill>
                  <a:srgbClr val="FF0000"/>
                </a:solidFill>
                <a:latin typeface="BIZ UDPゴシック" panose="020B0400000000000000" pitchFamily="34" charset="-128"/>
                <a:ea typeface="BIZ UDPゴシック" panose="020B0400000000000000" pitchFamily="34" charset="-128"/>
              </a:rPr>
              <a:t>　</a:t>
            </a:r>
            <a:r>
              <a:rPr kumimoji="1" lang="ja-JP" altLang="en-US" sz="1600" b="1" dirty="0">
                <a:solidFill>
                  <a:srgbClr val="FF0000"/>
                </a:solidFill>
                <a:latin typeface="BIZ UDPゴシック" panose="020B0400000000000000" pitchFamily="34" charset="-128"/>
                <a:ea typeface="BIZ UDPゴシック" panose="020B0400000000000000" pitchFamily="34" charset="-128"/>
              </a:rPr>
              <a:t>　</a:t>
            </a:r>
            <a:r>
              <a:rPr kumimoji="1" lang="en-US" altLang="ja-JP" sz="1600" b="1" u="sng" dirty="0">
                <a:solidFill>
                  <a:srgbClr val="FF0000"/>
                </a:solidFill>
                <a:latin typeface="BIZ UDPゴシック" panose="020B0400000000000000" pitchFamily="34" charset="-128"/>
                <a:ea typeface="BIZ UDPゴシック" panose="020B0400000000000000" pitchFamily="34" charset="-128"/>
              </a:rPr>
              <a:t>2025</a:t>
            </a:r>
            <a:r>
              <a:rPr kumimoji="1" lang="ja-JP" altLang="en-US" sz="1600" b="1" u="sng" dirty="0">
                <a:solidFill>
                  <a:srgbClr val="FF0000"/>
                </a:solidFill>
                <a:latin typeface="BIZ UDPゴシック" panose="020B0400000000000000" pitchFamily="34" charset="-128"/>
                <a:ea typeface="BIZ UDPゴシック" panose="020B0400000000000000" pitchFamily="34" charset="-128"/>
              </a:rPr>
              <a:t>年度の職員のベースアップ見込み　約１％</a:t>
            </a:r>
            <a:endParaRPr kumimoji="1" lang="en-US" altLang="ja-JP" sz="1400" b="1" u="sng" dirty="0">
              <a:solidFill>
                <a:srgbClr val="FF0000"/>
              </a:solidFill>
              <a:latin typeface="BIZ UDPゴシック" panose="020B0400000000000000" pitchFamily="34" charset="-128"/>
              <a:ea typeface="BIZ UDPゴシック" panose="020B0400000000000000" pitchFamily="34" charset="-128"/>
            </a:endParaRPr>
          </a:p>
          <a:p>
            <a:pPr algn="ctr"/>
            <a:endParaRPr kumimoji="1" lang="en-US" altLang="ja-JP" sz="1400" b="1" u="sng" dirty="0">
              <a:solidFill>
                <a:srgbClr val="FF0000"/>
              </a:solidFill>
              <a:latin typeface="BIZ UDPゴシック" panose="020B0400000000000000" pitchFamily="34" charset="-128"/>
              <a:ea typeface="BIZ UDPゴシック" panose="020B0400000000000000" pitchFamily="34" charset="-128"/>
            </a:endParaRPr>
          </a:p>
          <a:p>
            <a:pPr algn="ctr"/>
            <a:endParaRPr kumimoji="1" lang="ja-JP" altLang="en-US" sz="1477" b="1" u="sng" dirty="0">
              <a:solidFill>
                <a:srgbClr val="FF0000"/>
              </a:solidFill>
            </a:endParaRPr>
          </a:p>
        </p:txBody>
      </p:sp>
      <p:sp>
        <p:nvSpPr>
          <p:cNvPr id="13" name="テキスト ボックス 12">
            <a:extLst>
              <a:ext uri="{FF2B5EF4-FFF2-40B4-BE49-F238E27FC236}">
                <a16:creationId xmlns:a16="http://schemas.microsoft.com/office/drawing/2014/main" id="{E60960FD-3487-2AAD-6C81-C7CD667193B0}"/>
              </a:ext>
            </a:extLst>
          </p:cNvPr>
          <p:cNvSpPr txBox="1"/>
          <p:nvPr/>
        </p:nvSpPr>
        <p:spPr>
          <a:xfrm>
            <a:off x="1849928" y="6196079"/>
            <a:ext cx="2037310" cy="276999"/>
          </a:xfrm>
          <a:prstGeom prst="rect">
            <a:avLst/>
          </a:prstGeom>
          <a:noFill/>
        </p:spPr>
        <p:txBody>
          <a:bodyPr wrap="square" rtlCol="0">
            <a:spAutoFit/>
          </a:bodyPr>
          <a:lstStyle/>
          <a:p>
            <a:r>
              <a:rPr kumimoji="1" lang="ja-JP" altLang="en-US" sz="1200" b="1" dirty="0">
                <a:latin typeface="BIZ UDPゴシック" panose="020B0400000000000000" pitchFamily="34" charset="-128"/>
                <a:ea typeface="BIZ UDPゴシック" panose="020B0400000000000000" pitchFamily="34" charset="-128"/>
              </a:rPr>
              <a:t>（</a:t>
            </a:r>
            <a:r>
              <a:rPr kumimoji="1" lang="en-US" altLang="ja-JP" sz="1200" b="1" dirty="0">
                <a:latin typeface="BIZ UDPゴシック" panose="020B0400000000000000" pitchFamily="34" charset="-128"/>
                <a:ea typeface="BIZ UDPゴシック" panose="020B0400000000000000" pitchFamily="34" charset="-128"/>
              </a:rPr>
              <a:t>2018</a:t>
            </a:r>
            <a:r>
              <a:rPr kumimoji="1" lang="ja-JP" altLang="en-US" sz="1200" b="1" dirty="0">
                <a:latin typeface="BIZ UDPゴシック" panose="020B0400000000000000" pitchFamily="34" charset="-128"/>
                <a:ea typeface="BIZ UDPゴシック" panose="020B0400000000000000" pitchFamily="34" charset="-128"/>
              </a:rPr>
              <a:t>年度→</a:t>
            </a:r>
            <a:r>
              <a:rPr kumimoji="1" lang="en-US" altLang="ja-JP" sz="1200" b="1" dirty="0">
                <a:latin typeface="BIZ UDPゴシック" panose="020B0400000000000000" pitchFamily="34" charset="-128"/>
                <a:ea typeface="BIZ UDPゴシック" panose="020B0400000000000000" pitchFamily="34" charset="-128"/>
              </a:rPr>
              <a:t>2024</a:t>
            </a:r>
            <a:r>
              <a:rPr kumimoji="1" lang="ja-JP" altLang="en-US" sz="1200" b="1" dirty="0">
                <a:latin typeface="BIZ UDPゴシック" panose="020B0400000000000000" pitchFamily="34" charset="-128"/>
                <a:ea typeface="BIZ UDPゴシック" panose="020B0400000000000000" pitchFamily="34" charset="-128"/>
              </a:rPr>
              <a:t>年度）</a:t>
            </a:r>
          </a:p>
        </p:txBody>
      </p:sp>
      <p:sp>
        <p:nvSpPr>
          <p:cNvPr id="14" name="テキスト ボックス 13">
            <a:extLst>
              <a:ext uri="{FF2B5EF4-FFF2-40B4-BE49-F238E27FC236}">
                <a16:creationId xmlns:a16="http://schemas.microsoft.com/office/drawing/2014/main" id="{FF2EAE2D-7158-B616-19A3-613899719531}"/>
              </a:ext>
            </a:extLst>
          </p:cNvPr>
          <p:cNvSpPr txBox="1"/>
          <p:nvPr/>
        </p:nvSpPr>
        <p:spPr>
          <a:xfrm>
            <a:off x="4025441" y="6310890"/>
            <a:ext cx="4930486" cy="276999"/>
          </a:xfrm>
          <a:prstGeom prst="rect">
            <a:avLst/>
          </a:prstGeom>
          <a:noFill/>
        </p:spPr>
        <p:txBody>
          <a:bodyPr wrap="square" rtlCol="0">
            <a:spAutoFit/>
          </a:bodyPr>
          <a:lstStyle/>
          <a:p>
            <a:r>
              <a:rPr kumimoji="1" lang="ja-JP" altLang="en-US" sz="1200" b="1" dirty="0">
                <a:latin typeface="BIZ UDPゴシック" panose="020B0400000000000000" pitchFamily="34" charset="-128"/>
                <a:ea typeface="BIZ UDPゴシック" panose="020B0400000000000000" pitchFamily="34" charset="-128"/>
              </a:rPr>
              <a:t>（参考：全産業平均３．７％  経営悪化の影響で他産業に遠く及びません）</a:t>
            </a:r>
          </a:p>
        </p:txBody>
      </p:sp>
      <p:sp>
        <p:nvSpPr>
          <p:cNvPr id="15" name="テキスト ボックス 14">
            <a:extLst>
              <a:ext uri="{FF2B5EF4-FFF2-40B4-BE49-F238E27FC236}">
                <a16:creationId xmlns:a16="http://schemas.microsoft.com/office/drawing/2014/main" id="{46087FE5-9A5B-48C5-905B-22FEAD3434D6}"/>
              </a:ext>
            </a:extLst>
          </p:cNvPr>
          <p:cNvSpPr txBox="1"/>
          <p:nvPr/>
        </p:nvSpPr>
        <p:spPr>
          <a:xfrm>
            <a:off x="295423" y="5158310"/>
            <a:ext cx="5466336" cy="338554"/>
          </a:xfrm>
          <a:prstGeom prst="rect">
            <a:avLst/>
          </a:prstGeom>
          <a:noFill/>
        </p:spPr>
        <p:txBody>
          <a:bodyPr wrap="square" rtlCol="0">
            <a:spAutoFit/>
          </a:bodyPr>
          <a:lstStyle/>
          <a:p>
            <a:r>
              <a:rPr kumimoji="1" lang="en-US" altLang="ja-JP" sz="1600" b="1" dirty="0">
                <a:latin typeface="BIZ UDPゴシック" panose="020B0400000000000000" pitchFamily="34" charset="-128"/>
                <a:ea typeface="BIZ UDPゴシック" panose="020B0400000000000000" pitchFamily="34" charset="-128"/>
              </a:rPr>
              <a:t>2018</a:t>
            </a:r>
            <a:r>
              <a:rPr kumimoji="1" lang="ja-JP" altLang="en-US" sz="1600" b="1" dirty="0">
                <a:latin typeface="BIZ UDPゴシック" panose="020B0400000000000000" pitchFamily="34" charset="-128"/>
                <a:ea typeface="BIZ UDPゴシック" panose="020B0400000000000000" pitchFamily="34" charset="-128"/>
              </a:rPr>
              <a:t>年度→</a:t>
            </a:r>
            <a:r>
              <a:rPr kumimoji="1" lang="en-US" altLang="ja-JP" sz="1600" b="1" dirty="0">
                <a:latin typeface="BIZ UDPゴシック" panose="020B0400000000000000" pitchFamily="34" charset="-128"/>
                <a:ea typeface="BIZ UDPゴシック" panose="020B0400000000000000" pitchFamily="34" charset="-128"/>
              </a:rPr>
              <a:t>2024</a:t>
            </a:r>
            <a:r>
              <a:rPr kumimoji="1" lang="ja-JP" altLang="en-US" sz="1600" b="1" dirty="0">
                <a:latin typeface="BIZ UDPゴシック" panose="020B0400000000000000" pitchFamily="34" charset="-128"/>
                <a:ea typeface="BIZ UDPゴシック" panose="020B0400000000000000" pitchFamily="34" charset="-128"/>
              </a:rPr>
              <a:t>年度で病院の収支は</a:t>
            </a:r>
            <a:r>
              <a:rPr kumimoji="1" lang="en-US" altLang="ja-JP" sz="1600" b="1" dirty="0">
                <a:latin typeface="BIZ UDPゴシック" panose="020B0400000000000000" pitchFamily="34" charset="-128"/>
                <a:ea typeface="BIZ UDPゴシック" panose="020B0400000000000000" pitchFamily="34" charset="-128"/>
              </a:rPr>
              <a:t>2.8</a:t>
            </a:r>
            <a:r>
              <a:rPr kumimoji="1" lang="ja-JP" altLang="en-US" sz="1600" b="1" dirty="0">
                <a:latin typeface="BIZ UDPゴシック" panose="020B0400000000000000" pitchFamily="34" charset="-128"/>
                <a:ea typeface="BIZ UDPゴシック" panose="020B0400000000000000" pitchFamily="34" charset="-128"/>
              </a:rPr>
              <a:t>ポイント悪化</a:t>
            </a:r>
            <a:endParaRPr kumimoji="1" lang="en-US" altLang="ja-JP" sz="1600" b="1" dirty="0">
              <a:latin typeface="BIZ UDPゴシック" panose="020B0400000000000000" pitchFamily="34" charset="-128"/>
              <a:ea typeface="BIZ UDPゴシック" panose="020B0400000000000000" pitchFamily="34" charset="-128"/>
            </a:endParaRPr>
          </a:p>
        </p:txBody>
      </p:sp>
    </p:spTree>
    <p:extLst>
      <p:ext uri="{BB962C8B-B14F-4D97-AF65-F5344CB8AC3E}">
        <p14:creationId xmlns:p14="http://schemas.microsoft.com/office/powerpoint/2010/main" val="4222025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022D3-D782-CCF4-1B2D-FFDBECFC045B}"/>
            </a:ext>
          </a:extLst>
        </p:cNvPr>
        <p:cNvGrpSpPr/>
        <p:nvPr/>
      </p:nvGrpSpPr>
      <p:grpSpPr>
        <a:xfrm>
          <a:off x="0" y="0"/>
          <a:ext cx="0" cy="0"/>
          <a:chOff x="0" y="0"/>
          <a:chExt cx="0" cy="0"/>
        </a:xfrm>
      </p:grpSpPr>
      <p:sp>
        <p:nvSpPr>
          <p:cNvPr id="6" name="四角形: 角を丸くする 5">
            <a:extLst>
              <a:ext uri="{FF2B5EF4-FFF2-40B4-BE49-F238E27FC236}">
                <a16:creationId xmlns:a16="http://schemas.microsoft.com/office/drawing/2014/main" id="{059B5525-DE6E-46BE-B33E-199E87E631FF}"/>
              </a:ext>
            </a:extLst>
          </p:cNvPr>
          <p:cNvSpPr/>
          <p:nvPr/>
        </p:nvSpPr>
        <p:spPr>
          <a:xfrm>
            <a:off x="941656" y="1044689"/>
            <a:ext cx="3106760" cy="1552520"/>
          </a:xfrm>
          <a:prstGeom prst="round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prstClr val="black">
                    <a:lumMod val="95000"/>
                    <a:lumOff val="5000"/>
                  </a:prstClr>
                </a:solidFill>
                <a:latin typeface="BIZ UDPゴシック" panose="020B0400000000000000" pitchFamily="34" charset="-128"/>
                <a:ea typeface="BIZ UDPゴシック" panose="020B0400000000000000" pitchFamily="34" charset="-128"/>
              </a:rPr>
              <a:t>２０２６年度の</a:t>
            </a:r>
            <a:endParaRPr lang="en-US" altLang="ja-JP" sz="2400" dirty="0">
              <a:solidFill>
                <a:prstClr val="black">
                  <a:lumMod val="95000"/>
                  <a:lumOff val="5000"/>
                </a:prstClr>
              </a:solidFill>
              <a:latin typeface="BIZ UDPゴシック" panose="020B0400000000000000" pitchFamily="34" charset="-128"/>
              <a:ea typeface="BIZ UDPゴシック" panose="020B0400000000000000" pitchFamily="34" charset="-128"/>
            </a:endParaRPr>
          </a:p>
          <a:p>
            <a:pPr algn="ctr"/>
            <a:r>
              <a:rPr lang="ja-JP" altLang="en-US" sz="2400" dirty="0">
                <a:solidFill>
                  <a:prstClr val="black">
                    <a:lumMod val="95000"/>
                    <a:lumOff val="5000"/>
                  </a:prstClr>
                </a:solidFill>
                <a:latin typeface="BIZ UDPゴシック" panose="020B0400000000000000" pitchFamily="34" charset="-128"/>
                <a:ea typeface="BIZ UDPゴシック" panose="020B0400000000000000" pitchFamily="34" charset="-128"/>
              </a:rPr>
              <a:t>病院診療報酬改定で</a:t>
            </a:r>
            <a:endParaRPr lang="en-US" altLang="ja-JP" sz="2400" dirty="0">
              <a:solidFill>
                <a:prstClr val="black">
                  <a:lumMod val="95000"/>
                  <a:lumOff val="5000"/>
                </a:prstClr>
              </a:solidFill>
              <a:latin typeface="BIZ UDPゴシック" panose="020B0400000000000000" pitchFamily="34" charset="-128"/>
              <a:ea typeface="BIZ UDPゴシック" panose="020B0400000000000000" pitchFamily="34" charset="-128"/>
            </a:endParaRPr>
          </a:p>
          <a:p>
            <a:pPr algn="ctr"/>
            <a:r>
              <a:rPr lang="ja-JP" altLang="en-US" sz="2400" dirty="0">
                <a:solidFill>
                  <a:prstClr val="black">
                    <a:lumMod val="95000"/>
                    <a:lumOff val="5000"/>
                  </a:prstClr>
                </a:solidFill>
                <a:latin typeface="BIZ UDPゴシック" panose="020B0400000000000000" pitchFamily="34" charset="-128"/>
                <a:ea typeface="BIZ UDPゴシック" panose="020B0400000000000000" pitchFamily="34" charset="-128"/>
              </a:rPr>
              <a:t>必要な改定率</a:t>
            </a:r>
            <a:r>
              <a:rPr lang="ja-JP" altLang="en-US" sz="2400" b="1" dirty="0">
                <a:solidFill>
                  <a:srgbClr val="FF0000"/>
                </a:solidFill>
                <a:latin typeface="BIZ UDPゴシック" panose="020B0400000000000000" pitchFamily="34" charset="-128"/>
                <a:ea typeface="BIZ UDPゴシック" panose="020B0400000000000000" pitchFamily="34" charset="-128"/>
              </a:rPr>
              <a:t>要望</a:t>
            </a:r>
            <a:endParaRPr lang="en-US" altLang="ja-JP" sz="2400" b="1" dirty="0">
              <a:solidFill>
                <a:srgbClr val="FF0000"/>
              </a:solidFill>
              <a:latin typeface="BIZ UDPゴシック" panose="020B0400000000000000" pitchFamily="34" charset="-128"/>
              <a:ea typeface="BIZ UDPゴシック" panose="020B0400000000000000" pitchFamily="34" charset="-128"/>
            </a:endParaRPr>
          </a:p>
          <a:p>
            <a:pPr algn="ctr"/>
            <a:r>
              <a:rPr lang="ja-JP" altLang="en-US" sz="2400" dirty="0">
                <a:solidFill>
                  <a:prstClr val="black">
                    <a:lumMod val="95000"/>
                    <a:lumOff val="5000"/>
                  </a:prstClr>
                </a:solidFill>
                <a:latin typeface="BIZ UDPゴシック" panose="020B0400000000000000" pitchFamily="34" charset="-128"/>
                <a:ea typeface="BIZ UDPゴシック" panose="020B0400000000000000" pitchFamily="34" charset="-128"/>
              </a:rPr>
              <a:t>（</a:t>
            </a:r>
            <a:r>
              <a:rPr lang="en-US" altLang="ja-JP" sz="2400" dirty="0">
                <a:solidFill>
                  <a:prstClr val="black">
                    <a:lumMod val="95000"/>
                    <a:lumOff val="5000"/>
                  </a:prstClr>
                </a:solidFill>
                <a:latin typeface="BIZ UDPゴシック" panose="020B0400000000000000" pitchFamily="34" charset="-128"/>
                <a:ea typeface="BIZ UDPゴシック" panose="020B0400000000000000" pitchFamily="34" charset="-128"/>
              </a:rPr>
              <a:t>2</a:t>
            </a:r>
            <a:r>
              <a:rPr lang="ja-JP" altLang="en-US" sz="2400" dirty="0">
                <a:solidFill>
                  <a:prstClr val="black">
                    <a:lumMod val="95000"/>
                    <a:lumOff val="5000"/>
                  </a:prstClr>
                </a:solidFill>
                <a:latin typeface="BIZ UDPゴシック" panose="020B0400000000000000" pitchFamily="34" charset="-128"/>
                <a:ea typeface="BIZ UDPゴシック" panose="020B0400000000000000" pitchFamily="34" charset="-128"/>
              </a:rPr>
              <a:t>年分）</a:t>
            </a:r>
          </a:p>
        </p:txBody>
      </p:sp>
      <p:sp>
        <p:nvSpPr>
          <p:cNvPr id="10" name="テキスト ボックス 9">
            <a:extLst>
              <a:ext uri="{FF2B5EF4-FFF2-40B4-BE49-F238E27FC236}">
                <a16:creationId xmlns:a16="http://schemas.microsoft.com/office/drawing/2014/main" id="{CD3BF267-C7E3-E2E3-7B76-6AC4D6F0CFB2}"/>
              </a:ext>
            </a:extLst>
          </p:cNvPr>
          <p:cNvSpPr txBox="1"/>
          <p:nvPr/>
        </p:nvSpPr>
        <p:spPr>
          <a:xfrm>
            <a:off x="5541648" y="1054124"/>
            <a:ext cx="2343911" cy="1498744"/>
          </a:xfrm>
          <a:prstGeom prst="rect">
            <a:avLst/>
          </a:prstGeom>
          <a:noFill/>
        </p:spPr>
        <p:txBody>
          <a:bodyPr wrap="none" rtlCol="0">
            <a:spAutoFit/>
          </a:bodyPr>
          <a:lstStyle/>
          <a:p>
            <a:r>
              <a:rPr lang="en-US" altLang="ja-JP" sz="5539" b="1" dirty="0">
                <a:solidFill>
                  <a:srgbClr val="FF0000"/>
                </a:solidFill>
                <a:latin typeface="BIZ UDPゴシック" panose="020B0400000000000000" pitchFamily="34" charset="-128"/>
                <a:ea typeface="BIZ UDPゴシック" panose="020B0400000000000000" pitchFamily="34" charset="-128"/>
              </a:rPr>
              <a:t>10</a:t>
            </a:r>
            <a:r>
              <a:rPr lang="ja-JP" altLang="en-US" sz="5539" b="1" dirty="0">
                <a:solidFill>
                  <a:srgbClr val="FF0000"/>
                </a:solidFill>
                <a:latin typeface="BIZ UDPゴシック" panose="020B0400000000000000" pitchFamily="34" charset="-128"/>
                <a:ea typeface="BIZ UDPゴシック" panose="020B0400000000000000" pitchFamily="34" charset="-128"/>
              </a:rPr>
              <a:t>％</a:t>
            </a:r>
            <a:r>
              <a:rPr lang="ja-JP" altLang="en-US" sz="3600" b="1" dirty="0">
                <a:solidFill>
                  <a:srgbClr val="FF0000"/>
                </a:solidFill>
                <a:latin typeface="BIZ UDPゴシック" panose="020B0400000000000000" pitchFamily="34" charset="-128"/>
                <a:ea typeface="BIZ UDPゴシック" panose="020B0400000000000000" pitchFamily="34" charset="-128"/>
              </a:rPr>
              <a:t>超</a:t>
            </a:r>
            <a:endParaRPr lang="en-US" altLang="ja-JP" sz="3600" b="1" dirty="0">
              <a:solidFill>
                <a:srgbClr val="FF0000"/>
              </a:solidFill>
              <a:latin typeface="BIZ UDPゴシック" panose="020B0400000000000000" pitchFamily="34" charset="-128"/>
              <a:ea typeface="BIZ UDPゴシック" panose="020B0400000000000000" pitchFamily="34" charset="-128"/>
            </a:endParaRPr>
          </a:p>
          <a:p>
            <a:pPr algn="ctr"/>
            <a:r>
              <a:rPr lang="ja-JP" altLang="en-US" sz="1200" b="1" dirty="0">
                <a:latin typeface="BIZ UDPゴシック" panose="020B0400000000000000" pitchFamily="34" charset="-128"/>
                <a:ea typeface="BIZ UDPゴシック" panose="020B0400000000000000" pitchFamily="34" charset="-128"/>
              </a:rPr>
              <a:t>医療費：約</a:t>
            </a:r>
            <a:r>
              <a:rPr lang="en-US" altLang="ja-JP" sz="1200" b="1" dirty="0">
                <a:latin typeface="BIZ UDPゴシック" panose="020B0400000000000000" pitchFamily="34" charset="-128"/>
                <a:ea typeface="BIZ UDPゴシック" panose="020B0400000000000000" pitchFamily="34" charset="-128"/>
              </a:rPr>
              <a:t>2.5</a:t>
            </a:r>
            <a:r>
              <a:rPr lang="ja-JP" altLang="en-US" sz="1200" b="1" dirty="0">
                <a:latin typeface="BIZ UDPゴシック" panose="020B0400000000000000" pitchFamily="34" charset="-128"/>
                <a:ea typeface="BIZ UDPゴシック" panose="020B0400000000000000" pitchFamily="34" charset="-128"/>
              </a:rPr>
              <a:t>兆円</a:t>
            </a:r>
            <a:endParaRPr lang="en-US" altLang="ja-JP" sz="1200" b="1" dirty="0">
              <a:latin typeface="BIZ UDPゴシック" panose="020B0400000000000000" pitchFamily="34" charset="-128"/>
              <a:ea typeface="BIZ UDPゴシック" panose="020B0400000000000000" pitchFamily="34" charset="-128"/>
            </a:endParaRPr>
          </a:p>
          <a:p>
            <a:pPr algn="ctr"/>
            <a:r>
              <a:rPr lang="ja-JP" altLang="en-US" sz="1200" b="1" dirty="0">
                <a:latin typeface="BIZ UDPゴシック" panose="020B0400000000000000" pitchFamily="34" charset="-128"/>
                <a:ea typeface="BIZ UDPゴシック" panose="020B0400000000000000" pitchFamily="34" charset="-128"/>
              </a:rPr>
              <a:t>（国費　　：約</a:t>
            </a:r>
            <a:r>
              <a:rPr lang="en-US" altLang="ja-JP" sz="1200" b="1" dirty="0">
                <a:latin typeface="BIZ UDPゴシック" panose="020B0400000000000000" pitchFamily="34" charset="-128"/>
                <a:ea typeface="BIZ UDPゴシック" panose="020B0400000000000000" pitchFamily="34" charset="-128"/>
              </a:rPr>
              <a:t>0.63</a:t>
            </a:r>
            <a:r>
              <a:rPr lang="ja-JP" altLang="en-US" sz="1200" b="1" dirty="0">
                <a:latin typeface="BIZ UDPゴシック" panose="020B0400000000000000" pitchFamily="34" charset="-128"/>
                <a:ea typeface="BIZ UDPゴシック" panose="020B0400000000000000" pitchFamily="34" charset="-128"/>
              </a:rPr>
              <a:t>兆円）</a:t>
            </a:r>
            <a:endParaRPr lang="en-US" altLang="ja-JP" sz="1200" b="1" dirty="0">
              <a:latin typeface="BIZ UDPゴシック" panose="020B0400000000000000" pitchFamily="34" charset="-128"/>
              <a:ea typeface="BIZ UDPゴシック" panose="020B0400000000000000" pitchFamily="34" charset="-128"/>
            </a:endParaRPr>
          </a:p>
          <a:p>
            <a:pPr algn="ctr"/>
            <a:r>
              <a:rPr lang="ja-JP" altLang="en-US" sz="1200" b="1" dirty="0">
                <a:latin typeface="BIZ UDPゴシック" panose="020B0400000000000000" pitchFamily="34" charset="-128"/>
                <a:ea typeface="BIZ UDPゴシック" panose="020B0400000000000000" pitchFamily="34" charset="-128"/>
              </a:rPr>
              <a:t>（保険料　約</a:t>
            </a:r>
            <a:r>
              <a:rPr lang="en-US" altLang="ja-JP" sz="1200" b="1" dirty="0">
                <a:latin typeface="BIZ UDPゴシック" panose="020B0400000000000000" pitchFamily="34" charset="-128"/>
                <a:ea typeface="BIZ UDPゴシック" panose="020B0400000000000000" pitchFamily="34" charset="-128"/>
              </a:rPr>
              <a:t>1.25</a:t>
            </a:r>
            <a:r>
              <a:rPr lang="ja-JP" altLang="en-US" sz="1200" b="1" dirty="0">
                <a:latin typeface="BIZ UDPゴシック" panose="020B0400000000000000" pitchFamily="34" charset="-128"/>
                <a:ea typeface="BIZ UDPゴシック" panose="020B0400000000000000" pitchFamily="34" charset="-128"/>
              </a:rPr>
              <a:t>兆円）</a:t>
            </a:r>
          </a:p>
        </p:txBody>
      </p:sp>
      <p:sp>
        <p:nvSpPr>
          <p:cNvPr id="11" name="次の値と等しい 10">
            <a:extLst>
              <a:ext uri="{FF2B5EF4-FFF2-40B4-BE49-F238E27FC236}">
                <a16:creationId xmlns:a16="http://schemas.microsoft.com/office/drawing/2014/main" id="{543C1D62-F187-B3E0-2E9F-E4C08B8C648B}"/>
              </a:ext>
            </a:extLst>
          </p:cNvPr>
          <p:cNvSpPr/>
          <p:nvPr/>
        </p:nvSpPr>
        <p:spPr>
          <a:xfrm>
            <a:off x="4364516" y="1504419"/>
            <a:ext cx="1030365" cy="604700"/>
          </a:xfrm>
          <a:prstGeom prst="mathEqual">
            <a:avLst>
              <a:gd name="adj1" fmla="val 12648"/>
              <a:gd name="adj2" fmla="val 21643"/>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246">
              <a:solidFill>
                <a:prstClr val="black"/>
              </a:solidFill>
              <a:latin typeface="Calibri" panose="020F0502020204030204"/>
              <a:ea typeface="游ゴシック" panose="020B0400000000000000" pitchFamily="50" charset="-128"/>
            </a:endParaRPr>
          </a:p>
        </p:txBody>
      </p:sp>
      <p:sp>
        <p:nvSpPr>
          <p:cNvPr id="12" name="四角形: 角を丸くする 11">
            <a:extLst>
              <a:ext uri="{FF2B5EF4-FFF2-40B4-BE49-F238E27FC236}">
                <a16:creationId xmlns:a16="http://schemas.microsoft.com/office/drawing/2014/main" id="{292796FC-C1D2-7030-5447-996EAC73741F}"/>
              </a:ext>
            </a:extLst>
          </p:cNvPr>
          <p:cNvSpPr/>
          <p:nvPr/>
        </p:nvSpPr>
        <p:spPr>
          <a:xfrm>
            <a:off x="193885" y="2722528"/>
            <a:ext cx="3963084" cy="860822"/>
          </a:xfrm>
          <a:prstGeom prst="roundRect">
            <a:avLst/>
          </a:prstGeom>
          <a:solidFill>
            <a:srgbClr val="FFF2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000" b="1" dirty="0">
                <a:solidFill>
                  <a:prstClr val="black"/>
                </a:solidFill>
                <a:latin typeface="BIZ UDPゴシック" panose="020B0400000000000000" pitchFamily="34" charset="-128"/>
                <a:ea typeface="BIZ UDPゴシック" panose="020B0400000000000000" pitchFamily="34" charset="-128"/>
              </a:rPr>
              <a:t>まず、補正予算で対応</a:t>
            </a:r>
            <a:endParaRPr lang="en-US" altLang="ja-JP" sz="2000" b="1" dirty="0">
              <a:solidFill>
                <a:prstClr val="black"/>
              </a:solidFill>
              <a:latin typeface="BIZ UDPゴシック" panose="020B0400000000000000" pitchFamily="34" charset="-128"/>
              <a:ea typeface="BIZ UDPゴシック" panose="020B0400000000000000" pitchFamily="34" charset="-128"/>
            </a:endParaRPr>
          </a:p>
          <a:p>
            <a:pPr algn="ctr"/>
            <a:r>
              <a:rPr lang="ja-JP" altLang="en-US" b="1" dirty="0">
                <a:solidFill>
                  <a:prstClr val="black"/>
                </a:solidFill>
                <a:latin typeface="BIZ UDPゴシック" panose="020B0400000000000000" pitchFamily="34" charset="-128"/>
                <a:ea typeface="BIZ UDPゴシック" panose="020B0400000000000000" pitchFamily="34" charset="-128"/>
              </a:rPr>
              <a:t>→２０２６年度以降は診療報酬に</a:t>
            </a:r>
          </a:p>
          <a:p>
            <a:pPr algn="ctr"/>
            <a:r>
              <a:rPr lang="ja-JP" altLang="en-US" sz="1600" b="1" dirty="0">
                <a:solidFill>
                  <a:srgbClr val="FF0000"/>
                </a:solidFill>
                <a:latin typeface="BIZ UDPゴシック" panose="020B0400000000000000" pitchFamily="34" charset="-128"/>
                <a:ea typeface="BIZ UDPゴシック" panose="020B0400000000000000" pitchFamily="34" charset="-128"/>
              </a:rPr>
              <a:t>病院１床あたり</a:t>
            </a:r>
            <a:r>
              <a:rPr lang="en-US" altLang="ja-JP" sz="1600" b="1" dirty="0">
                <a:solidFill>
                  <a:srgbClr val="FF0000"/>
                </a:solidFill>
                <a:latin typeface="BIZ UDPゴシック" panose="020B0400000000000000" pitchFamily="34" charset="-128"/>
                <a:ea typeface="BIZ UDPゴシック" panose="020B0400000000000000" pitchFamily="34" charset="-128"/>
              </a:rPr>
              <a:t>50</a:t>
            </a:r>
            <a:r>
              <a:rPr lang="ja-JP" altLang="en-US" sz="1600" b="1" dirty="0">
                <a:solidFill>
                  <a:srgbClr val="FF0000"/>
                </a:solidFill>
                <a:latin typeface="BIZ UDPゴシック" panose="020B0400000000000000" pitchFamily="34" charset="-128"/>
                <a:ea typeface="BIZ UDPゴシック" panose="020B0400000000000000" pitchFamily="34" charset="-128"/>
              </a:rPr>
              <a:t>万円から</a:t>
            </a:r>
            <a:r>
              <a:rPr lang="en-US" altLang="ja-JP" sz="1600" b="1" dirty="0">
                <a:solidFill>
                  <a:srgbClr val="FF0000"/>
                </a:solidFill>
                <a:latin typeface="BIZ UDPゴシック" panose="020B0400000000000000" pitchFamily="34" charset="-128"/>
                <a:ea typeface="BIZ UDPゴシック" panose="020B0400000000000000" pitchFamily="34" charset="-128"/>
              </a:rPr>
              <a:t>100</a:t>
            </a:r>
            <a:r>
              <a:rPr lang="ja-JP" altLang="en-US" sz="1600" b="1" dirty="0">
                <a:solidFill>
                  <a:srgbClr val="FF0000"/>
                </a:solidFill>
                <a:latin typeface="BIZ UDPゴシック" panose="020B0400000000000000" pitchFamily="34" charset="-128"/>
                <a:ea typeface="BIZ UDPゴシック" panose="020B0400000000000000" pitchFamily="34" charset="-128"/>
              </a:rPr>
              <a:t>万円</a:t>
            </a:r>
            <a:endParaRPr lang="ja-JP" altLang="en-US" sz="1600" b="1" dirty="0">
              <a:solidFill>
                <a:prstClr val="black"/>
              </a:solidFill>
              <a:latin typeface="BIZ UDPゴシック" panose="020B0400000000000000" pitchFamily="34" charset="-128"/>
              <a:ea typeface="BIZ UDPゴシック" panose="020B0400000000000000" pitchFamily="34" charset="-128"/>
            </a:endParaRPr>
          </a:p>
        </p:txBody>
      </p:sp>
      <p:sp>
        <p:nvSpPr>
          <p:cNvPr id="16" name="四角形: 角を丸くする 15">
            <a:extLst>
              <a:ext uri="{FF2B5EF4-FFF2-40B4-BE49-F238E27FC236}">
                <a16:creationId xmlns:a16="http://schemas.microsoft.com/office/drawing/2014/main" id="{FD7B3E3D-F9D0-1853-9A1C-405B123F4A07}"/>
              </a:ext>
            </a:extLst>
          </p:cNvPr>
          <p:cNvSpPr/>
          <p:nvPr/>
        </p:nvSpPr>
        <p:spPr>
          <a:xfrm>
            <a:off x="4403333" y="2714752"/>
            <a:ext cx="2693653" cy="868598"/>
          </a:xfrm>
          <a:prstGeom prst="roundRect">
            <a:avLst/>
          </a:prstGeom>
          <a:solidFill>
            <a:srgbClr val="FFF2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b="1" dirty="0">
                <a:solidFill>
                  <a:prstClr val="black"/>
                </a:solidFill>
                <a:latin typeface="BIZ UDPゴシック" panose="020B0400000000000000" pitchFamily="34" charset="-128"/>
                <a:ea typeface="BIZ UDPゴシック" panose="020B0400000000000000" pitchFamily="34" charset="-128"/>
              </a:rPr>
              <a:t>2026</a:t>
            </a:r>
            <a:r>
              <a:rPr lang="ja-JP" altLang="en-US" b="1" dirty="0">
                <a:solidFill>
                  <a:prstClr val="black"/>
                </a:solidFill>
                <a:latin typeface="BIZ UDPゴシック" panose="020B0400000000000000" pitchFamily="34" charset="-128"/>
                <a:ea typeface="BIZ UDPゴシック" panose="020B0400000000000000" pitchFamily="34" charset="-128"/>
              </a:rPr>
              <a:t>年度</a:t>
            </a:r>
            <a:br>
              <a:rPr lang="en-US" altLang="ja-JP" b="1" dirty="0">
                <a:solidFill>
                  <a:prstClr val="black"/>
                </a:solidFill>
                <a:latin typeface="BIZ UDPゴシック" panose="020B0400000000000000" pitchFamily="34" charset="-128"/>
                <a:ea typeface="BIZ UDPゴシック" panose="020B0400000000000000" pitchFamily="34" charset="-128"/>
              </a:rPr>
            </a:br>
            <a:r>
              <a:rPr lang="en-US" altLang="ja-JP" b="1" dirty="0">
                <a:solidFill>
                  <a:prstClr val="black"/>
                </a:solidFill>
                <a:latin typeface="BIZ UDPゴシック" panose="020B0400000000000000" pitchFamily="34" charset="-128"/>
                <a:ea typeface="BIZ UDPゴシック" panose="020B0400000000000000" pitchFamily="34" charset="-128"/>
              </a:rPr>
              <a:t>2027</a:t>
            </a:r>
            <a:r>
              <a:rPr lang="ja-JP" altLang="en-US" b="1" dirty="0">
                <a:solidFill>
                  <a:prstClr val="black"/>
                </a:solidFill>
                <a:latin typeface="BIZ UDPゴシック" panose="020B0400000000000000" pitchFamily="34" charset="-128"/>
                <a:ea typeface="BIZ UDPゴシック" panose="020B0400000000000000" pitchFamily="34" charset="-128"/>
              </a:rPr>
              <a:t>年度</a:t>
            </a:r>
            <a:br>
              <a:rPr lang="en-US" altLang="ja-JP" b="1" dirty="0">
                <a:solidFill>
                  <a:prstClr val="black"/>
                </a:solidFill>
                <a:latin typeface="BIZ UDPゴシック" panose="020B0400000000000000" pitchFamily="34" charset="-128"/>
                <a:ea typeface="BIZ UDPゴシック" panose="020B0400000000000000" pitchFamily="34" charset="-128"/>
              </a:rPr>
            </a:br>
            <a:r>
              <a:rPr lang="ja-JP" altLang="en-US" b="1" dirty="0">
                <a:solidFill>
                  <a:prstClr val="black"/>
                </a:solidFill>
                <a:latin typeface="BIZ UDPゴシック" panose="020B0400000000000000" pitchFamily="34" charset="-128"/>
                <a:ea typeface="BIZ UDPゴシック" panose="020B0400000000000000" pitchFamily="34" charset="-128"/>
              </a:rPr>
              <a:t>物価、賃金上昇分</a:t>
            </a:r>
          </a:p>
        </p:txBody>
      </p:sp>
      <p:graphicFrame>
        <p:nvGraphicFramePr>
          <p:cNvPr id="36" name="表 35">
            <a:extLst>
              <a:ext uri="{FF2B5EF4-FFF2-40B4-BE49-F238E27FC236}">
                <a16:creationId xmlns:a16="http://schemas.microsoft.com/office/drawing/2014/main" id="{8CAF9BA0-7645-84F0-1F74-3C809045A18D}"/>
              </a:ext>
            </a:extLst>
          </p:cNvPr>
          <p:cNvGraphicFramePr>
            <a:graphicFrameLocks noGrp="1"/>
          </p:cNvGraphicFramePr>
          <p:nvPr>
            <p:extLst>
              <p:ext uri="{D42A27DB-BD31-4B8C-83A1-F6EECF244321}">
                <p14:modId xmlns:p14="http://schemas.microsoft.com/office/powerpoint/2010/main" val="246045693"/>
              </p:ext>
            </p:extLst>
          </p:nvPr>
        </p:nvGraphicFramePr>
        <p:xfrm>
          <a:off x="4244820" y="3668092"/>
          <a:ext cx="3057898" cy="1951650"/>
        </p:xfrm>
        <a:graphic>
          <a:graphicData uri="http://schemas.openxmlformats.org/drawingml/2006/table">
            <a:tbl>
              <a:tblPr firstRow="1" bandRow="1">
                <a:tableStyleId>{69012ECD-51FC-41F1-AA8D-1B2483CD663E}</a:tableStyleId>
              </a:tblPr>
              <a:tblGrid>
                <a:gridCol w="1148196">
                  <a:extLst>
                    <a:ext uri="{9D8B030D-6E8A-4147-A177-3AD203B41FA5}">
                      <a16:colId xmlns:a16="http://schemas.microsoft.com/office/drawing/2014/main" val="1120699177"/>
                    </a:ext>
                  </a:extLst>
                </a:gridCol>
                <a:gridCol w="954851">
                  <a:extLst>
                    <a:ext uri="{9D8B030D-6E8A-4147-A177-3AD203B41FA5}">
                      <a16:colId xmlns:a16="http://schemas.microsoft.com/office/drawing/2014/main" val="1582116646"/>
                    </a:ext>
                  </a:extLst>
                </a:gridCol>
                <a:gridCol w="954851">
                  <a:extLst>
                    <a:ext uri="{9D8B030D-6E8A-4147-A177-3AD203B41FA5}">
                      <a16:colId xmlns:a16="http://schemas.microsoft.com/office/drawing/2014/main" val="430979272"/>
                    </a:ext>
                  </a:extLst>
                </a:gridCol>
              </a:tblGrid>
              <a:tr h="297126">
                <a:tc>
                  <a:txBody>
                    <a:bodyPr/>
                    <a:lstStyle/>
                    <a:p>
                      <a:pPr algn="ctr"/>
                      <a:endParaRPr kumimoji="1" lang="ja-JP" altLang="en-US" sz="1100" dirty="0">
                        <a:latin typeface="HG丸ｺﾞｼｯｸM-PRO" panose="020F0600000000000000" pitchFamily="50" charset="-128"/>
                        <a:ea typeface="HG丸ｺﾞｼｯｸM-PRO" panose="020F0600000000000000" pitchFamily="50" charset="-128"/>
                      </a:endParaRP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BF9000"/>
                    </a:solidFill>
                  </a:tcPr>
                </a:tc>
                <a:tc>
                  <a:txBody>
                    <a:bodyPr/>
                    <a:lstStyle/>
                    <a:p>
                      <a:pPr algn="ctr"/>
                      <a:r>
                        <a:rPr kumimoji="1" lang="en-US" altLang="ja-JP" sz="1200" dirty="0">
                          <a:latin typeface="BIZ UDPゴシック" panose="020B0400000000000000" pitchFamily="34" charset="-128"/>
                          <a:ea typeface="BIZ UDPゴシック" panose="020B0400000000000000" pitchFamily="34" charset="-128"/>
                        </a:rPr>
                        <a:t>2026</a:t>
                      </a:r>
                      <a:r>
                        <a:rPr kumimoji="1" lang="ja-JP" altLang="en-US" sz="1200" dirty="0">
                          <a:latin typeface="BIZ UDPゴシック" panose="020B0400000000000000" pitchFamily="34" charset="-128"/>
                          <a:ea typeface="BIZ UDPゴシック" panose="020B0400000000000000" pitchFamily="34" charset="-128"/>
                        </a:rPr>
                        <a:t>年度</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9000"/>
                    </a:solidFill>
                  </a:tcPr>
                </a:tc>
                <a:tc>
                  <a:txBody>
                    <a:bodyPr/>
                    <a:lstStyle/>
                    <a:p>
                      <a:pPr algn="ctr"/>
                      <a:r>
                        <a:rPr kumimoji="1" lang="en-US" altLang="ja-JP" sz="1200" dirty="0">
                          <a:latin typeface="BIZ UDPゴシック" panose="020B0400000000000000" pitchFamily="34" charset="-128"/>
                          <a:ea typeface="BIZ UDPゴシック" panose="020B0400000000000000" pitchFamily="34" charset="-128"/>
                        </a:rPr>
                        <a:t>2027</a:t>
                      </a:r>
                      <a:r>
                        <a:rPr kumimoji="1" lang="ja-JP" altLang="en-US" sz="1200" dirty="0">
                          <a:latin typeface="BIZ UDPゴシック" panose="020B0400000000000000" pitchFamily="34" charset="-128"/>
                          <a:ea typeface="BIZ UDPゴシック" panose="020B0400000000000000" pitchFamily="34" charset="-128"/>
                        </a:rPr>
                        <a:t>年度</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BF9000"/>
                    </a:solidFill>
                  </a:tcPr>
                </a:tc>
                <a:extLst>
                  <a:ext uri="{0D108BD9-81ED-4DB2-BD59-A6C34878D82A}">
                    <a16:rowId xmlns:a16="http://schemas.microsoft.com/office/drawing/2014/main" val="1801582922"/>
                  </a:ext>
                </a:extLst>
              </a:tr>
              <a:tr h="66066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1" dirty="0">
                          <a:latin typeface="BIZ UDPゴシック" panose="020B0400000000000000" pitchFamily="34" charset="-128"/>
                          <a:ea typeface="BIZ UDPゴシック" panose="020B0400000000000000" pitchFamily="34" charset="-128"/>
                        </a:rPr>
                        <a:t>（毎年度４％）</a:t>
                      </a: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34" charset="-128"/>
                          <a:ea typeface="BIZ UDPゴシック" panose="020B0400000000000000" pitchFamily="34" charset="-128"/>
                        </a:rPr>
                        <a:t>賃上げ対応</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800" b="1" dirty="0">
                        <a:latin typeface="BIZ UDPゴシック" panose="020B0400000000000000" pitchFamily="34" charset="-128"/>
                        <a:ea typeface="BIZ UDPゴシック" panose="020B0400000000000000"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34" charset="-128"/>
                          <a:ea typeface="BIZ UDPゴシック" panose="020B0400000000000000" pitchFamily="34" charset="-128"/>
                        </a:rPr>
                        <a:t>約</a:t>
                      </a:r>
                      <a:r>
                        <a:rPr lang="en-US" altLang="ja-JP" sz="1400" b="1" dirty="0">
                          <a:latin typeface="BIZ UDPゴシック" panose="020B0400000000000000" pitchFamily="34" charset="-128"/>
                          <a:ea typeface="BIZ UDPゴシック" panose="020B0400000000000000" pitchFamily="34" charset="-128"/>
                        </a:rPr>
                        <a:t>2.3</a:t>
                      </a:r>
                      <a:r>
                        <a:rPr lang="ja-JP" altLang="en-US" sz="1400" b="1" dirty="0">
                          <a:latin typeface="BIZ UDPゴシック" panose="020B0400000000000000" pitchFamily="34" charset="-128"/>
                          <a:ea typeface="BIZ UDPゴシック" panose="020B0400000000000000" pitchFamily="34" charset="-128"/>
                        </a:rPr>
                        <a:t>％</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1" dirty="0">
                          <a:latin typeface="BIZ UDPゴシック" panose="020B0400000000000000" pitchFamily="34" charset="-128"/>
                          <a:ea typeface="BIZ UDPゴシック" panose="020B0400000000000000" pitchFamily="34" charset="-128"/>
                        </a:rPr>
                        <a:t>（</a:t>
                      </a:r>
                      <a:r>
                        <a:rPr lang="en-US" altLang="ja-JP" sz="1000" b="1" dirty="0">
                          <a:latin typeface="BIZ UDPゴシック" panose="020B0400000000000000" pitchFamily="34" charset="-128"/>
                          <a:ea typeface="BIZ UDPゴシック" panose="020B0400000000000000" pitchFamily="34" charset="-128"/>
                        </a:rPr>
                        <a:t>2.3</a:t>
                      </a:r>
                      <a:r>
                        <a:rPr lang="ja-JP" altLang="en-US" sz="1000" b="1" dirty="0">
                          <a:latin typeface="BIZ UDPゴシック" panose="020B0400000000000000" pitchFamily="34" charset="-128"/>
                          <a:ea typeface="BIZ UDPゴシック" panose="020B0400000000000000" pitchFamily="34" charset="-128"/>
                        </a:rPr>
                        <a:t>％</a:t>
                      </a:r>
                      <a:r>
                        <a:rPr lang="en-US" altLang="ja-JP" sz="1000" b="1" dirty="0">
                          <a:latin typeface="BIZ UDPゴシック" panose="020B0400000000000000" pitchFamily="34" charset="-128"/>
                          <a:ea typeface="BIZ UDPゴシック" panose="020B0400000000000000" pitchFamily="34" charset="-128"/>
                        </a:rPr>
                        <a:t>+2.3</a:t>
                      </a:r>
                      <a:r>
                        <a:rPr lang="ja-JP" altLang="en-US" sz="1000" b="1" dirty="0">
                          <a:latin typeface="BIZ UDPゴシック" panose="020B0400000000000000" pitchFamily="34" charset="-128"/>
                          <a:ea typeface="BIZ UDPゴシック" panose="020B0400000000000000" pitchFamily="34" charset="-128"/>
                        </a:rPr>
                        <a:t>％）</a:t>
                      </a:r>
                      <a:endParaRPr lang="en-US" altLang="ja-JP" sz="1000" b="1" dirty="0">
                        <a:latin typeface="BIZ UDPゴシック" panose="020B0400000000000000" pitchFamily="34" charset="-128"/>
                        <a:ea typeface="BIZ UDPゴシック" panose="020B0400000000000000"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34" charset="-128"/>
                          <a:ea typeface="BIZ UDPゴシック" panose="020B0400000000000000" pitchFamily="34" charset="-128"/>
                        </a:rPr>
                        <a:t>約</a:t>
                      </a:r>
                      <a:r>
                        <a:rPr lang="en-US" altLang="ja-JP" sz="1400" b="1" dirty="0">
                          <a:latin typeface="BIZ UDPゴシック" panose="020B0400000000000000" pitchFamily="34" charset="-128"/>
                          <a:ea typeface="BIZ UDPゴシック" panose="020B0400000000000000" pitchFamily="34" charset="-128"/>
                        </a:rPr>
                        <a:t>4.6</a:t>
                      </a:r>
                      <a:r>
                        <a:rPr lang="ja-JP" altLang="en-US" sz="1400" b="1" dirty="0">
                          <a:latin typeface="BIZ UDPゴシック" panose="020B0400000000000000" pitchFamily="34" charset="-128"/>
                          <a:ea typeface="BIZ UDPゴシック" panose="020B0400000000000000" pitchFamily="34" charset="-128"/>
                        </a:rPr>
                        <a:t>％</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40058668"/>
                  </a:ext>
                </a:extLst>
              </a:tr>
              <a:tr h="55248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1" dirty="0">
                          <a:latin typeface="BIZ UDPゴシック" panose="020B0400000000000000" pitchFamily="34" charset="-128"/>
                          <a:ea typeface="BIZ UDPゴシック" panose="020B0400000000000000" pitchFamily="34" charset="-128"/>
                        </a:rPr>
                        <a:t>（毎年度</a:t>
                      </a:r>
                      <a:r>
                        <a:rPr lang="en-US" altLang="ja-JP" sz="1000" b="1" dirty="0">
                          <a:latin typeface="BIZ UDPゴシック" panose="020B0400000000000000" pitchFamily="34" charset="-128"/>
                          <a:ea typeface="BIZ UDPゴシック" panose="020B0400000000000000" pitchFamily="34" charset="-128"/>
                        </a:rPr>
                        <a:t>3</a:t>
                      </a:r>
                      <a:r>
                        <a:rPr lang="ja-JP" altLang="en-US" sz="1000" b="1" dirty="0">
                          <a:latin typeface="BIZ UDPゴシック" panose="020B0400000000000000" pitchFamily="34" charset="-128"/>
                          <a:ea typeface="BIZ UDPゴシック" panose="020B0400000000000000" pitchFamily="34"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34" charset="-128"/>
                          <a:ea typeface="BIZ UDPゴシック" panose="020B0400000000000000" pitchFamily="34" charset="-128"/>
                        </a:rPr>
                        <a:t>物価高騰</a:t>
                      </a:r>
                      <a:br>
                        <a:rPr lang="en-US" altLang="ja-JP" sz="1400" b="1" dirty="0">
                          <a:latin typeface="BIZ UDPゴシック" panose="020B0400000000000000" pitchFamily="34" charset="-128"/>
                          <a:ea typeface="BIZ UDPゴシック" panose="020B0400000000000000" pitchFamily="34" charset="-128"/>
                        </a:rPr>
                      </a:br>
                      <a:r>
                        <a:rPr lang="ja-JP" altLang="en-US" sz="1400" b="1" dirty="0">
                          <a:latin typeface="BIZ UDPゴシック" panose="020B0400000000000000" pitchFamily="34" charset="-128"/>
                          <a:ea typeface="BIZ UDPゴシック" panose="020B0400000000000000" pitchFamily="34" charset="-128"/>
                        </a:rPr>
                        <a:t>対応</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altLang="ja-JP" sz="800" b="1" dirty="0">
                        <a:latin typeface="BIZ UDPゴシック" panose="020B0400000000000000" pitchFamily="34" charset="-128"/>
                        <a:ea typeface="BIZ UDPゴシック" panose="020B0400000000000000" pitchFamily="34"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34" charset="-128"/>
                          <a:ea typeface="BIZ UDPゴシック" panose="020B0400000000000000" pitchFamily="34" charset="-128"/>
                        </a:rPr>
                        <a:t>約</a:t>
                      </a:r>
                      <a:r>
                        <a:rPr lang="en-US" altLang="ja-JP" sz="1400" b="1" dirty="0">
                          <a:latin typeface="BIZ UDPゴシック" panose="020B0400000000000000" pitchFamily="34" charset="-128"/>
                          <a:ea typeface="BIZ UDPゴシック" panose="020B0400000000000000" pitchFamily="34" charset="-128"/>
                        </a:rPr>
                        <a:t>0.8</a:t>
                      </a:r>
                      <a:r>
                        <a:rPr lang="ja-JP" altLang="en-US" sz="1400" b="1" dirty="0">
                          <a:latin typeface="BIZ UDPゴシック" panose="020B0400000000000000" pitchFamily="34" charset="-128"/>
                          <a:ea typeface="BIZ UDPゴシック" panose="020B0400000000000000" pitchFamily="34" charset="-128"/>
                        </a:rPr>
                        <a:t>％</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000" b="1" dirty="0">
                          <a:latin typeface="BIZ UDPゴシック" panose="020B0400000000000000" pitchFamily="34" charset="-128"/>
                          <a:ea typeface="BIZ UDPゴシック" panose="020B0400000000000000" pitchFamily="34" charset="-128"/>
                        </a:rPr>
                        <a:t>（</a:t>
                      </a:r>
                      <a:r>
                        <a:rPr lang="en-US" altLang="ja-JP" sz="1000" b="1" dirty="0">
                          <a:latin typeface="BIZ UDPゴシック" panose="020B0400000000000000" pitchFamily="34" charset="-128"/>
                          <a:ea typeface="BIZ UDPゴシック" panose="020B0400000000000000" pitchFamily="34" charset="-128"/>
                        </a:rPr>
                        <a:t>0.8</a:t>
                      </a:r>
                      <a:r>
                        <a:rPr lang="ja-JP" altLang="en-US" sz="1000" b="1" dirty="0">
                          <a:latin typeface="BIZ UDPゴシック" panose="020B0400000000000000" pitchFamily="34" charset="-128"/>
                          <a:ea typeface="BIZ UDPゴシック" panose="020B0400000000000000" pitchFamily="34" charset="-128"/>
                        </a:rPr>
                        <a:t>％</a:t>
                      </a:r>
                      <a:r>
                        <a:rPr lang="en-US" altLang="ja-JP" sz="1000" b="1" dirty="0">
                          <a:latin typeface="BIZ UDPゴシック" panose="020B0400000000000000" pitchFamily="34" charset="-128"/>
                          <a:ea typeface="BIZ UDPゴシック" panose="020B0400000000000000" pitchFamily="34" charset="-128"/>
                        </a:rPr>
                        <a:t>+0.8</a:t>
                      </a:r>
                      <a:r>
                        <a:rPr lang="ja-JP" altLang="en-US" sz="1000" b="1" dirty="0">
                          <a:latin typeface="BIZ UDPゴシック" panose="020B0400000000000000" pitchFamily="34" charset="-128"/>
                          <a:ea typeface="BIZ UDPゴシック" panose="020B0400000000000000" pitchFamily="34" charset="-128"/>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34" charset="-128"/>
                          <a:ea typeface="BIZ UDPゴシック" panose="020B0400000000000000" pitchFamily="34" charset="-128"/>
                        </a:rPr>
                        <a:t>約</a:t>
                      </a:r>
                      <a:r>
                        <a:rPr lang="en-US" altLang="ja-JP" sz="1400" b="1" dirty="0">
                          <a:latin typeface="BIZ UDPゴシック" panose="020B0400000000000000" pitchFamily="34" charset="-128"/>
                          <a:ea typeface="BIZ UDPゴシック" panose="020B0400000000000000" pitchFamily="34" charset="-128"/>
                        </a:rPr>
                        <a:t>1.6</a:t>
                      </a:r>
                      <a:r>
                        <a:rPr lang="ja-JP" altLang="en-US" sz="1400" b="1" dirty="0">
                          <a:latin typeface="BIZ UDPゴシック" panose="020B0400000000000000" pitchFamily="34" charset="-128"/>
                          <a:ea typeface="BIZ UDPゴシック" panose="020B0400000000000000" pitchFamily="34" charset="-128"/>
                        </a:rPr>
                        <a:t>％</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20401479"/>
                  </a:ext>
                </a:extLst>
              </a:tr>
              <a:tr h="330332">
                <a:tc>
                  <a:txBody>
                    <a:bodyPr/>
                    <a:lstStyle/>
                    <a:p>
                      <a:pPr algn="ctr"/>
                      <a:r>
                        <a:rPr kumimoji="1" lang="ja-JP" altLang="en-US" sz="1400" b="1" dirty="0">
                          <a:latin typeface="BIZ UDPゴシック" panose="020B0400000000000000" pitchFamily="34" charset="-128"/>
                          <a:ea typeface="BIZ UDPゴシック" panose="020B0400000000000000" pitchFamily="34" charset="-128"/>
                        </a:rPr>
                        <a:t>合　計</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34" charset="-128"/>
                          <a:ea typeface="BIZ UDPゴシック" panose="020B0400000000000000" pitchFamily="34" charset="-128"/>
                        </a:rPr>
                        <a:t>約</a:t>
                      </a:r>
                      <a:r>
                        <a:rPr lang="en-US" altLang="ja-JP" sz="1400" b="1" dirty="0">
                          <a:latin typeface="BIZ UDPゴシック" panose="020B0400000000000000" pitchFamily="34" charset="-128"/>
                          <a:ea typeface="BIZ UDPゴシック" panose="020B0400000000000000" pitchFamily="34" charset="-128"/>
                        </a:rPr>
                        <a:t>3.1</a:t>
                      </a:r>
                      <a:r>
                        <a:rPr lang="ja-JP" altLang="en-US" sz="1400" b="1" dirty="0">
                          <a:latin typeface="BIZ UDPゴシック" panose="020B0400000000000000" pitchFamily="34" charset="-128"/>
                          <a:ea typeface="BIZ UDPゴシック" panose="020B0400000000000000" pitchFamily="34" charset="-128"/>
                        </a:rPr>
                        <a:t>％</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400" b="1" dirty="0">
                          <a:latin typeface="BIZ UDPゴシック" panose="020B0400000000000000" pitchFamily="34" charset="-128"/>
                          <a:ea typeface="BIZ UDPゴシック" panose="020B0400000000000000" pitchFamily="34" charset="-128"/>
                        </a:rPr>
                        <a:t>約</a:t>
                      </a:r>
                      <a:r>
                        <a:rPr lang="en-US" altLang="ja-JP" sz="1400" b="1" dirty="0">
                          <a:solidFill>
                            <a:schemeClr val="tx1"/>
                          </a:solidFill>
                          <a:latin typeface="BIZ UDPゴシック" panose="020B0400000000000000" pitchFamily="34" charset="-128"/>
                          <a:ea typeface="BIZ UDPゴシック" panose="020B0400000000000000" pitchFamily="34" charset="-128"/>
                        </a:rPr>
                        <a:t>6.2</a:t>
                      </a:r>
                      <a:r>
                        <a:rPr lang="ja-JP" altLang="en-US" sz="1400" b="1" dirty="0">
                          <a:solidFill>
                            <a:schemeClr val="tx1"/>
                          </a:solidFill>
                          <a:latin typeface="BIZ UDPゴシック" panose="020B0400000000000000" pitchFamily="34" charset="-128"/>
                          <a:ea typeface="BIZ UDPゴシック" panose="020B0400000000000000" pitchFamily="34" charset="-128"/>
                        </a:rPr>
                        <a:t>％</a:t>
                      </a:r>
                    </a:p>
                  </a:txBody>
                  <a:tcPr marL="84406" marR="84406" marT="42203" marB="4220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38529722"/>
                  </a:ext>
                </a:extLst>
              </a:tr>
            </a:tbl>
          </a:graphicData>
        </a:graphic>
      </p:graphicFrame>
      <p:sp>
        <p:nvSpPr>
          <p:cNvPr id="40" name="矢印: 下 39">
            <a:extLst>
              <a:ext uri="{FF2B5EF4-FFF2-40B4-BE49-F238E27FC236}">
                <a16:creationId xmlns:a16="http://schemas.microsoft.com/office/drawing/2014/main" id="{00977A7F-EFA7-6AC7-9D9E-33EE0C57632E}"/>
              </a:ext>
            </a:extLst>
          </p:cNvPr>
          <p:cNvSpPr/>
          <p:nvPr/>
        </p:nvSpPr>
        <p:spPr>
          <a:xfrm>
            <a:off x="5736450" y="5668872"/>
            <a:ext cx="1106011" cy="407283"/>
          </a:xfrm>
          <a:prstGeom prst="downArrow">
            <a:avLst/>
          </a:prstGeom>
          <a:solidFill>
            <a:srgbClr val="FF0000">
              <a:alpha val="16000"/>
            </a:srgbClr>
          </a:solid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latin typeface="BIZ UDPゴシック" panose="020B0400000000000000" pitchFamily="34" charset="-128"/>
              <a:ea typeface="BIZ UDPゴシック" panose="020B0400000000000000" pitchFamily="34" charset="-128"/>
            </a:endParaRPr>
          </a:p>
        </p:txBody>
      </p:sp>
      <p:sp>
        <p:nvSpPr>
          <p:cNvPr id="41" name="テキスト ボックス 40">
            <a:extLst>
              <a:ext uri="{FF2B5EF4-FFF2-40B4-BE49-F238E27FC236}">
                <a16:creationId xmlns:a16="http://schemas.microsoft.com/office/drawing/2014/main" id="{223C1129-5BDA-163F-D3C7-F3431E41B10B}"/>
              </a:ext>
            </a:extLst>
          </p:cNvPr>
          <p:cNvSpPr txBox="1"/>
          <p:nvPr/>
        </p:nvSpPr>
        <p:spPr>
          <a:xfrm>
            <a:off x="4445172" y="6093747"/>
            <a:ext cx="2989687" cy="523220"/>
          </a:xfrm>
          <a:prstGeom prst="rect">
            <a:avLst/>
          </a:prstGeom>
          <a:noFill/>
        </p:spPr>
        <p:txBody>
          <a:bodyPr wrap="square" rtlCol="0">
            <a:spAutoFit/>
          </a:bodyPr>
          <a:lstStyle/>
          <a:p>
            <a:pPr algn="ctr"/>
            <a:r>
              <a:rPr lang="ja-JP" altLang="en-US" b="1" dirty="0">
                <a:latin typeface="BIZ UDPゴシック" panose="020B0400000000000000" pitchFamily="34" charset="-128"/>
                <a:ea typeface="BIZ UDPゴシック" panose="020B0400000000000000" pitchFamily="34" charset="-128"/>
              </a:rPr>
              <a:t>（２年分）</a:t>
            </a:r>
            <a:r>
              <a:rPr lang="ja-JP" altLang="en-US" sz="2400" b="1" dirty="0">
                <a:solidFill>
                  <a:srgbClr val="FF0000"/>
                </a:solidFill>
                <a:latin typeface="BIZ UDPゴシック" panose="020B0400000000000000" pitchFamily="34" charset="-128"/>
                <a:ea typeface="BIZ UDPゴシック" panose="020B0400000000000000" pitchFamily="34" charset="-128"/>
              </a:rPr>
              <a:t>約</a:t>
            </a:r>
            <a:r>
              <a:rPr lang="en-US" altLang="ja-JP" sz="2800" b="1" dirty="0">
                <a:solidFill>
                  <a:srgbClr val="FF0000"/>
                </a:solidFill>
                <a:latin typeface="BIZ UDPゴシック" panose="020B0400000000000000" pitchFamily="34" charset="-128"/>
                <a:ea typeface="BIZ UDPゴシック" panose="020B0400000000000000" pitchFamily="34" charset="-128"/>
              </a:rPr>
              <a:t>4.7%</a:t>
            </a:r>
            <a:r>
              <a:rPr lang="en-US" altLang="ja-JP" sz="1200" b="1" dirty="0">
                <a:solidFill>
                  <a:srgbClr val="FF0000"/>
                </a:solidFill>
                <a:latin typeface="BIZ UDPゴシック" panose="020B0400000000000000" pitchFamily="34" charset="-128"/>
                <a:ea typeface="BIZ UDPゴシック" panose="020B0400000000000000" pitchFamily="34" charset="-128"/>
              </a:rPr>
              <a:t>※</a:t>
            </a:r>
            <a:r>
              <a:rPr lang="ja-JP" altLang="en-US" sz="1200" b="1" dirty="0">
                <a:solidFill>
                  <a:srgbClr val="FF0000"/>
                </a:solidFill>
                <a:latin typeface="BIZ UDPゴシック" panose="020B0400000000000000" pitchFamily="34" charset="-128"/>
                <a:ea typeface="BIZ UDPゴシック" panose="020B0400000000000000" pitchFamily="34" charset="-128"/>
              </a:rPr>
              <a:t>２</a:t>
            </a:r>
            <a:endParaRPr lang="en-US" altLang="ja-JP" sz="1200" b="1" dirty="0">
              <a:solidFill>
                <a:srgbClr val="FF0000"/>
              </a:solidFill>
              <a:latin typeface="BIZ UDPゴシック" panose="020B0400000000000000" pitchFamily="34" charset="-128"/>
              <a:ea typeface="BIZ UDPゴシック" panose="020B0400000000000000" pitchFamily="34" charset="-128"/>
            </a:endParaRPr>
          </a:p>
        </p:txBody>
      </p:sp>
      <p:sp>
        <p:nvSpPr>
          <p:cNvPr id="42" name="正方形/長方形 41">
            <a:extLst>
              <a:ext uri="{FF2B5EF4-FFF2-40B4-BE49-F238E27FC236}">
                <a16:creationId xmlns:a16="http://schemas.microsoft.com/office/drawing/2014/main" id="{02D76E9D-8D65-54E2-2E45-C7425BAFA580}"/>
              </a:ext>
            </a:extLst>
          </p:cNvPr>
          <p:cNvSpPr/>
          <p:nvPr/>
        </p:nvSpPr>
        <p:spPr>
          <a:xfrm>
            <a:off x="193885" y="3707106"/>
            <a:ext cx="1794210" cy="515815"/>
          </a:xfrm>
          <a:prstGeom prst="rect">
            <a:avLst/>
          </a:prstGeom>
          <a:solidFill>
            <a:srgbClr val="BF9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b="1" dirty="0">
                <a:latin typeface="BIZ UDPゴシック" panose="020B0400000000000000" pitchFamily="34" charset="-128"/>
                <a:ea typeface="BIZ UDPゴシック" panose="020B0400000000000000" pitchFamily="34" charset="-128"/>
              </a:rPr>
              <a:t>2024</a:t>
            </a:r>
            <a:r>
              <a:rPr lang="ja-JP" altLang="en-US" sz="1400" b="1" dirty="0">
                <a:latin typeface="BIZ UDPゴシック" panose="020B0400000000000000" pitchFamily="34" charset="-128"/>
                <a:ea typeface="BIZ UDPゴシック" panose="020B0400000000000000" pitchFamily="34" charset="-128"/>
              </a:rPr>
              <a:t>年までの</a:t>
            </a:r>
            <a:endParaRPr lang="en-US" altLang="ja-JP" sz="1400" b="1" dirty="0">
              <a:latin typeface="BIZ UDPゴシック" panose="020B0400000000000000" pitchFamily="34" charset="-128"/>
              <a:ea typeface="BIZ UDPゴシック" panose="020B0400000000000000" pitchFamily="34" charset="-128"/>
            </a:endParaRPr>
          </a:p>
          <a:p>
            <a:pPr algn="ctr"/>
            <a:r>
              <a:rPr lang="ja-JP" altLang="en-US" sz="1400" b="1" dirty="0">
                <a:latin typeface="BIZ UDPゴシック" panose="020B0400000000000000" pitchFamily="34" charset="-128"/>
                <a:ea typeface="BIZ UDPゴシック" panose="020B0400000000000000" pitchFamily="34" charset="-128"/>
              </a:rPr>
              <a:t>経営悪化分</a:t>
            </a:r>
          </a:p>
        </p:txBody>
      </p:sp>
      <p:sp>
        <p:nvSpPr>
          <p:cNvPr id="43" name="正方形/長方形 42">
            <a:extLst>
              <a:ext uri="{FF2B5EF4-FFF2-40B4-BE49-F238E27FC236}">
                <a16:creationId xmlns:a16="http://schemas.microsoft.com/office/drawing/2014/main" id="{750F2F82-DFF1-E8B0-99C4-98F7FA868158}"/>
              </a:ext>
            </a:extLst>
          </p:cNvPr>
          <p:cNvSpPr/>
          <p:nvPr/>
        </p:nvSpPr>
        <p:spPr>
          <a:xfrm>
            <a:off x="2175427" y="3705479"/>
            <a:ext cx="1857032" cy="522699"/>
          </a:xfrm>
          <a:prstGeom prst="rect">
            <a:avLst/>
          </a:prstGeom>
          <a:solidFill>
            <a:srgbClr val="BF9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altLang="ja-JP" sz="1400" b="1" dirty="0">
                <a:latin typeface="BIZ UDPゴシック" panose="020B0400000000000000" pitchFamily="34" charset="-128"/>
                <a:ea typeface="BIZ UDPゴシック" panose="020B0400000000000000" pitchFamily="34" charset="-128"/>
              </a:rPr>
              <a:t>2025</a:t>
            </a:r>
            <a:r>
              <a:rPr lang="ja-JP" altLang="en-US" sz="1400" b="1" dirty="0">
                <a:latin typeface="BIZ UDPゴシック" panose="020B0400000000000000" pitchFamily="34" charset="-128"/>
                <a:ea typeface="BIZ UDPゴシック" panose="020B0400000000000000" pitchFamily="34" charset="-128"/>
              </a:rPr>
              <a:t>年度の不足分</a:t>
            </a:r>
          </a:p>
        </p:txBody>
      </p:sp>
      <p:sp>
        <p:nvSpPr>
          <p:cNvPr id="44" name="テキスト ボックス 43">
            <a:extLst>
              <a:ext uri="{FF2B5EF4-FFF2-40B4-BE49-F238E27FC236}">
                <a16:creationId xmlns:a16="http://schemas.microsoft.com/office/drawing/2014/main" id="{638DBA82-79F7-2985-4671-A290ECDD671F}"/>
              </a:ext>
            </a:extLst>
          </p:cNvPr>
          <p:cNvSpPr txBox="1"/>
          <p:nvPr/>
        </p:nvSpPr>
        <p:spPr>
          <a:xfrm>
            <a:off x="304528" y="6105808"/>
            <a:ext cx="1359435" cy="523220"/>
          </a:xfrm>
          <a:prstGeom prst="rect">
            <a:avLst/>
          </a:prstGeom>
          <a:noFill/>
        </p:spPr>
        <p:txBody>
          <a:bodyPr wrap="square" rtlCol="0">
            <a:spAutoFit/>
          </a:bodyPr>
          <a:lstStyle/>
          <a:p>
            <a:pPr algn="ctr"/>
            <a:r>
              <a:rPr lang="ja-JP" altLang="en-US" sz="2800" b="1" dirty="0">
                <a:solidFill>
                  <a:srgbClr val="FF0000"/>
                </a:solidFill>
                <a:latin typeface="BIZ UDPゴシック" panose="020B0400000000000000" pitchFamily="34" charset="-128"/>
                <a:ea typeface="BIZ UDPゴシック" panose="020B0400000000000000" pitchFamily="34" charset="-128"/>
              </a:rPr>
              <a:t>２．８％</a:t>
            </a:r>
            <a:endParaRPr lang="en-US" altLang="ja-JP" sz="2800" b="1" dirty="0">
              <a:solidFill>
                <a:srgbClr val="FF0000"/>
              </a:solidFill>
              <a:latin typeface="BIZ UDPゴシック" panose="020B0400000000000000" pitchFamily="34" charset="-128"/>
              <a:ea typeface="BIZ UDPゴシック" panose="020B0400000000000000" pitchFamily="34" charset="-128"/>
            </a:endParaRPr>
          </a:p>
        </p:txBody>
      </p:sp>
      <p:sp>
        <p:nvSpPr>
          <p:cNvPr id="45" name="テキスト ボックス 44">
            <a:extLst>
              <a:ext uri="{FF2B5EF4-FFF2-40B4-BE49-F238E27FC236}">
                <a16:creationId xmlns:a16="http://schemas.microsoft.com/office/drawing/2014/main" id="{6696677C-7D9B-1C2A-DD81-B32020313224}"/>
              </a:ext>
            </a:extLst>
          </p:cNvPr>
          <p:cNvSpPr txBox="1"/>
          <p:nvPr/>
        </p:nvSpPr>
        <p:spPr>
          <a:xfrm>
            <a:off x="2148111" y="4276159"/>
            <a:ext cx="1936695" cy="1600438"/>
          </a:xfrm>
          <a:prstGeom prst="rect">
            <a:avLst/>
          </a:prstGeom>
          <a:noFill/>
        </p:spPr>
        <p:txBody>
          <a:bodyPr wrap="square" rtlCol="0">
            <a:spAutoFit/>
          </a:bodyPr>
          <a:lstStyle/>
          <a:p>
            <a:r>
              <a:rPr lang="en-US" altLang="ja-JP" sz="1400" b="1" dirty="0">
                <a:latin typeface="BIZ UDPゴシック" panose="020B0400000000000000" pitchFamily="34" charset="-128"/>
                <a:ea typeface="BIZ UDPゴシック" panose="020B0400000000000000" pitchFamily="34" charset="-128"/>
              </a:rPr>
              <a:t>2024</a:t>
            </a:r>
            <a:r>
              <a:rPr lang="ja-JP" altLang="en-US" sz="1400" b="1" dirty="0">
                <a:latin typeface="BIZ UDPゴシック" panose="020B0400000000000000" pitchFamily="34" charset="-128"/>
                <a:ea typeface="BIZ UDPゴシック" panose="020B0400000000000000" pitchFamily="34" charset="-128"/>
              </a:rPr>
              <a:t>年度診療報酬改定で措置されたよりも、賃金・物価上昇が大きいため、対応が不足しています。</a:t>
            </a:r>
            <a:endParaRPr lang="en-US" altLang="ja-JP" sz="1400" b="1" dirty="0">
              <a:latin typeface="BIZ UDPゴシック" panose="020B0400000000000000" pitchFamily="34" charset="-128"/>
              <a:ea typeface="BIZ UDPゴシック" panose="020B0400000000000000" pitchFamily="34" charset="-128"/>
            </a:endParaRPr>
          </a:p>
          <a:p>
            <a:r>
              <a:rPr lang="ja-JP" altLang="en-US" sz="1400" b="1" dirty="0">
                <a:latin typeface="BIZ UDPゴシック" panose="020B0400000000000000" pitchFamily="34" charset="-128"/>
                <a:ea typeface="BIZ UDPゴシック" panose="020B0400000000000000" pitchFamily="34" charset="-128"/>
              </a:rPr>
              <a:t>（人件費</a:t>
            </a:r>
            <a:r>
              <a:rPr lang="en-US" altLang="ja-JP" sz="1400" b="1" dirty="0">
                <a:latin typeface="BIZ UDPゴシック" panose="020B0400000000000000" pitchFamily="34" charset="-128"/>
                <a:ea typeface="BIZ UDPゴシック" panose="020B0400000000000000" pitchFamily="34" charset="-128"/>
              </a:rPr>
              <a:t>1.5</a:t>
            </a:r>
            <a:r>
              <a:rPr lang="ja-JP" altLang="en-US" sz="1400" b="1" dirty="0">
                <a:latin typeface="BIZ UDPゴシック" panose="020B0400000000000000" pitchFamily="34" charset="-128"/>
                <a:ea typeface="BIZ UDPゴシック" panose="020B0400000000000000" pitchFamily="34" charset="-128"/>
              </a:rPr>
              <a:t>％分</a:t>
            </a:r>
            <a:r>
              <a:rPr lang="en-US" altLang="ja-JP" sz="1200" b="1" dirty="0">
                <a:latin typeface="BIZ UDPゴシック" panose="020B0400000000000000" pitchFamily="34" charset="-128"/>
                <a:ea typeface="BIZ UDPゴシック" panose="020B0400000000000000" pitchFamily="34" charset="-128"/>
              </a:rPr>
              <a:t>※</a:t>
            </a:r>
            <a:r>
              <a:rPr lang="ja-JP" altLang="en-US" sz="1200" b="1" dirty="0">
                <a:latin typeface="BIZ UDPゴシック" panose="020B0400000000000000" pitchFamily="34" charset="-128"/>
                <a:ea typeface="BIZ UDPゴシック" panose="020B0400000000000000" pitchFamily="34" charset="-128"/>
              </a:rPr>
              <a:t>１</a:t>
            </a:r>
            <a:r>
              <a:rPr lang="en-US" altLang="ja-JP" sz="1400" b="1" dirty="0">
                <a:latin typeface="BIZ UDPゴシック" panose="020B0400000000000000" pitchFamily="34" charset="-128"/>
                <a:ea typeface="BIZ UDPゴシック" panose="020B0400000000000000" pitchFamily="34" charset="-128"/>
              </a:rPr>
              <a:t> +</a:t>
            </a:r>
            <a:r>
              <a:rPr lang="ja-JP" altLang="en-US" sz="1400" b="1" dirty="0">
                <a:latin typeface="BIZ UDPゴシック" panose="020B0400000000000000" pitchFamily="34" charset="-128"/>
                <a:ea typeface="BIZ UDPゴシック" panose="020B0400000000000000" pitchFamily="34" charset="-128"/>
              </a:rPr>
              <a:t>物価対応</a:t>
            </a:r>
            <a:r>
              <a:rPr lang="en-US" altLang="ja-JP" sz="1400" b="1" dirty="0">
                <a:latin typeface="BIZ UDPゴシック" panose="020B0400000000000000" pitchFamily="34" charset="-128"/>
                <a:ea typeface="BIZ UDPゴシック" panose="020B0400000000000000" pitchFamily="34" charset="-128"/>
              </a:rPr>
              <a:t>0.9</a:t>
            </a:r>
            <a:r>
              <a:rPr lang="ja-JP" altLang="en-US" sz="1400" b="1" dirty="0">
                <a:latin typeface="BIZ UDPゴシック" panose="020B0400000000000000" pitchFamily="34" charset="-128"/>
                <a:ea typeface="BIZ UDPゴシック" panose="020B0400000000000000" pitchFamily="34" charset="-128"/>
              </a:rPr>
              <a:t>％分）</a:t>
            </a:r>
            <a:endParaRPr lang="en-US" altLang="ja-JP" sz="1400" b="1" dirty="0">
              <a:latin typeface="BIZ UDPゴシック" panose="020B0400000000000000" pitchFamily="34" charset="-128"/>
              <a:ea typeface="BIZ UDPゴシック" panose="020B0400000000000000" pitchFamily="34" charset="-128"/>
            </a:endParaRPr>
          </a:p>
        </p:txBody>
      </p:sp>
      <p:sp>
        <p:nvSpPr>
          <p:cNvPr id="46" name="四角形: 角を丸くする 45">
            <a:extLst>
              <a:ext uri="{FF2B5EF4-FFF2-40B4-BE49-F238E27FC236}">
                <a16:creationId xmlns:a16="http://schemas.microsoft.com/office/drawing/2014/main" id="{3DCD992E-76D8-7CFB-BC7A-4E55A6B1808C}"/>
              </a:ext>
            </a:extLst>
          </p:cNvPr>
          <p:cNvSpPr/>
          <p:nvPr/>
        </p:nvSpPr>
        <p:spPr>
          <a:xfrm>
            <a:off x="7429226" y="2722528"/>
            <a:ext cx="1566203" cy="860822"/>
          </a:xfrm>
          <a:prstGeom prst="roundRect">
            <a:avLst/>
          </a:prstGeom>
          <a:solidFill>
            <a:srgbClr val="FFF2CC"/>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b="1" dirty="0">
                <a:solidFill>
                  <a:prstClr val="black"/>
                </a:solidFill>
                <a:latin typeface="BIZ UDPゴシック" panose="020B0400000000000000" pitchFamily="34" charset="-128"/>
                <a:ea typeface="BIZ UDPゴシック" panose="020B0400000000000000" pitchFamily="34" charset="-128"/>
              </a:rPr>
              <a:t>通常改定</a:t>
            </a:r>
            <a:endParaRPr lang="en-US" altLang="ja-JP" b="1" dirty="0">
              <a:solidFill>
                <a:prstClr val="black"/>
              </a:solidFill>
              <a:latin typeface="BIZ UDPゴシック" panose="020B0400000000000000" pitchFamily="34" charset="-128"/>
              <a:ea typeface="BIZ UDPゴシック" panose="020B0400000000000000" pitchFamily="34" charset="-128"/>
            </a:endParaRPr>
          </a:p>
          <a:p>
            <a:pPr algn="ctr"/>
            <a:r>
              <a:rPr lang="ja-JP" altLang="en-US" sz="1600" b="1" dirty="0">
                <a:solidFill>
                  <a:prstClr val="black"/>
                </a:solidFill>
                <a:latin typeface="BIZ UDPゴシック" panose="020B0400000000000000" pitchFamily="34" charset="-128"/>
                <a:ea typeface="BIZ UDPゴシック" panose="020B0400000000000000" pitchFamily="34" charset="-128"/>
              </a:rPr>
              <a:t>（新規技術等）</a:t>
            </a:r>
            <a:endParaRPr lang="en-US" altLang="ja-JP" sz="1600" b="1" dirty="0">
              <a:solidFill>
                <a:prstClr val="black"/>
              </a:solidFill>
              <a:latin typeface="BIZ UDPゴシック" panose="020B0400000000000000" pitchFamily="34" charset="-128"/>
              <a:ea typeface="BIZ UDPゴシック" panose="020B0400000000000000" pitchFamily="34" charset="-128"/>
            </a:endParaRPr>
          </a:p>
        </p:txBody>
      </p:sp>
      <p:sp>
        <p:nvSpPr>
          <p:cNvPr id="47" name="テキスト ボックス 46">
            <a:extLst>
              <a:ext uri="{FF2B5EF4-FFF2-40B4-BE49-F238E27FC236}">
                <a16:creationId xmlns:a16="http://schemas.microsoft.com/office/drawing/2014/main" id="{1CD768BC-CD82-4D94-28C7-340DC3C9FCA4}"/>
              </a:ext>
            </a:extLst>
          </p:cNvPr>
          <p:cNvSpPr txBox="1"/>
          <p:nvPr/>
        </p:nvSpPr>
        <p:spPr>
          <a:xfrm>
            <a:off x="71804" y="4327201"/>
            <a:ext cx="2076307" cy="1384995"/>
          </a:xfrm>
          <a:prstGeom prst="rect">
            <a:avLst/>
          </a:prstGeom>
          <a:noFill/>
        </p:spPr>
        <p:txBody>
          <a:bodyPr wrap="square" rtlCol="0">
            <a:spAutoFit/>
          </a:bodyPr>
          <a:lstStyle/>
          <a:p>
            <a:r>
              <a:rPr lang="en-US" altLang="ja-JP" sz="1400" b="1" dirty="0">
                <a:latin typeface="BIZ UDPゴシック" panose="020B0400000000000000" pitchFamily="34" charset="-128"/>
                <a:ea typeface="BIZ UDPゴシック" panose="020B0400000000000000" pitchFamily="34" charset="-128"/>
              </a:rPr>
              <a:t>2022</a:t>
            </a:r>
            <a:r>
              <a:rPr lang="ja-JP" altLang="en-US" sz="1400" b="1" dirty="0">
                <a:latin typeface="BIZ UDPゴシック" panose="020B0400000000000000" pitchFamily="34" charset="-128"/>
                <a:ea typeface="BIZ UDPゴシック" panose="020B0400000000000000" pitchFamily="34" charset="-128"/>
              </a:rPr>
              <a:t>年度以降</a:t>
            </a:r>
            <a:r>
              <a:rPr lang="en-US" altLang="ja-JP" sz="1400" b="1" dirty="0">
                <a:solidFill>
                  <a:srgbClr val="FF0000"/>
                </a:solidFill>
                <a:latin typeface="BIZ UDPゴシック" panose="020B0400000000000000" pitchFamily="34" charset="-128"/>
                <a:ea typeface="BIZ UDPゴシック" panose="020B0400000000000000" pitchFamily="34" charset="-128"/>
              </a:rPr>
              <a:t>6.2%</a:t>
            </a:r>
            <a:r>
              <a:rPr lang="ja-JP" altLang="en-US" sz="1400" b="1" dirty="0">
                <a:solidFill>
                  <a:srgbClr val="FF0000"/>
                </a:solidFill>
                <a:latin typeface="BIZ UDPゴシック" panose="020B0400000000000000" pitchFamily="34" charset="-128"/>
                <a:ea typeface="BIZ UDPゴシック" panose="020B0400000000000000" pitchFamily="34" charset="-128"/>
              </a:rPr>
              <a:t>のコスト上昇。</a:t>
            </a:r>
            <a:r>
              <a:rPr lang="ja-JP" altLang="en-US" sz="1400" b="1" dirty="0">
                <a:latin typeface="BIZ UDPゴシック" panose="020B0400000000000000" pitchFamily="34" charset="-128"/>
                <a:ea typeface="BIZ UDPゴシック" panose="020B0400000000000000" pitchFamily="34" charset="-128"/>
              </a:rPr>
              <a:t>これまでの診療報酬改定や、</a:t>
            </a:r>
            <a:r>
              <a:rPr lang="ja-JP" altLang="en-US" sz="1400" b="1" dirty="0">
                <a:solidFill>
                  <a:srgbClr val="FF0000"/>
                </a:solidFill>
                <a:latin typeface="BIZ UDPゴシック" panose="020B0400000000000000" pitchFamily="34" charset="-128"/>
                <a:ea typeface="BIZ UDPゴシック" panose="020B0400000000000000" pitchFamily="34" charset="-128"/>
              </a:rPr>
              <a:t>病院の必死の努力</a:t>
            </a:r>
            <a:r>
              <a:rPr lang="ja-JP" altLang="en-US" sz="1400" b="1" dirty="0">
                <a:latin typeface="BIZ UDPゴシック" panose="020B0400000000000000" pitchFamily="34" charset="-128"/>
                <a:ea typeface="BIZ UDPゴシック" panose="020B0400000000000000" pitchFamily="34" charset="-128"/>
              </a:rPr>
              <a:t>にもかかわらず、収支差が</a:t>
            </a:r>
            <a:r>
              <a:rPr lang="en-US" altLang="ja-JP" sz="1400" b="1" dirty="0">
                <a:solidFill>
                  <a:srgbClr val="FF0000"/>
                </a:solidFill>
                <a:latin typeface="BIZ UDPゴシック" panose="020B0400000000000000" pitchFamily="34" charset="-128"/>
                <a:ea typeface="BIZ UDPゴシック" panose="020B0400000000000000" pitchFamily="34" charset="-128"/>
              </a:rPr>
              <a:t>2.8</a:t>
            </a:r>
            <a:r>
              <a:rPr lang="ja-JP" altLang="en-US" sz="1400" b="1" dirty="0">
                <a:solidFill>
                  <a:srgbClr val="FF0000"/>
                </a:solidFill>
                <a:latin typeface="BIZ UDPゴシック" panose="020B0400000000000000" pitchFamily="34" charset="-128"/>
                <a:ea typeface="BIZ UDPゴシック" panose="020B0400000000000000" pitchFamily="34" charset="-128"/>
              </a:rPr>
              <a:t>ポイント悪化</a:t>
            </a:r>
            <a:r>
              <a:rPr lang="ja-JP" altLang="en-US" sz="1400" b="1" dirty="0">
                <a:latin typeface="BIZ UDPゴシック" panose="020B0400000000000000" pitchFamily="34" charset="-128"/>
                <a:ea typeface="BIZ UDPゴシック" panose="020B0400000000000000" pitchFamily="34" charset="-128"/>
              </a:rPr>
              <a:t>しています。</a:t>
            </a:r>
            <a:endParaRPr lang="en-US" altLang="ja-JP" sz="1400" b="1" dirty="0">
              <a:latin typeface="BIZ UDPゴシック" panose="020B0400000000000000" pitchFamily="34" charset="-128"/>
              <a:ea typeface="BIZ UDPゴシック" panose="020B0400000000000000" pitchFamily="34" charset="-128"/>
            </a:endParaRPr>
          </a:p>
        </p:txBody>
      </p:sp>
      <p:sp>
        <p:nvSpPr>
          <p:cNvPr id="48" name="テキスト ボックス 47">
            <a:extLst>
              <a:ext uri="{FF2B5EF4-FFF2-40B4-BE49-F238E27FC236}">
                <a16:creationId xmlns:a16="http://schemas.microsoft.com/office/drawing/2014/main" id="{E33EF0D1-A2F6-D6A8-0168-718242AF4948}"/>
              </a:ext>
            </a:extLst>
          </p:cNvPr>
          <p:cNvSpPr txBox="1"/>
          <p:nvPr/>
        </p:nvSpPr>
        <p:spPr>
          <a:xfrm>
            <a:off x="2467389" y="6076153"/>
            <a:ext cx="1594652" cy="523220"/>
          </a:xfrm>
          <a:prstGeom prst="rect">
            <a:avLst/>
          </a:prstGeom>
          <a:noFill/>
        </p:spPr>
        <p:txBody>
          <a:bodyPr wrap="square" rtlCol="0">
            <a:spAutoFit/>
          </a:bodyPr>
          <a:lstStyle/>
          <a:p>
            <a:pPr algn="ctr"/>
            <a:r>
              <a:rPr lang="ja-JP" altLang="en-US" sz="2400" b="1" dirty="0">
                <a:solidFill>
                  <a:srgbClr val="FF0000"/>
                </a:solidFill>
                <a:latin typeface="BIZ UDPゴシック" panose="020B0400000000000000" pitchFamily="34" charset="-128"/>
                <a:ea typeface="BIZ UDPゴシック" panose="020B0400000000000000" pitchFamily="34" charset="-128"/>
              </a:rPr>
              <a:t>約</a:t>
            </a:r>
            <a:r>
              <a:rPr lang="ja-JP" altLang="en-US" sz="2800" b="1" dirty="0">
                <a:solidFill>
                  <a:srgbClr val="FF0000"/>
                </a:solidFill>
                <a:latin typeface="BIZ UDPゴシック" panose="020B0400000000000000" pitchFamily="34" charset="-128"/>
                <a:ea typeface="BIZ UDPゴシック" panose="020B0400000000000000" pitchFamily="34" charset="-128"/>
              </a:rPr>
              <a:t>２</a:t>
            </a:r>
            <a:r>
              <a:rPr lang="en-US" altLang="ja-JP" sz="2800" b="1" dirty="0">
                <a:solidFill>
                  <a:srgbClr val="FF0000"/>
                </a:solidFill>
                <a:latin typeface="BIZ UDPゴシック" panose="020B0400000000000000" pitchFamily="34" charset="-128"/>
                <a:ea typeface="BIZ UDPゴシック" panose="020B0400000000000000" pitchFamily="34" charset="-128"/>
              </a:rPr>
              <a:t>.5</a:t>
            </a:r>
            <a:r>
              <a:rPr lang="ja-JP" altLang="en-US" sz="2800" b="1" dirty="0">
                <a:solidFill>
                  <a:srgbClr val="FF0000"/>
                </a:solidFill>
                <a:latin typeface="BIZ UDPゴシック" panose="020B0400000000000000" pitchFamily="34" charset="-128"/>
                <a:ea typeface="BIZ UDPゴシック" panose="020B0400000000000000" pitchFamily="34" charset="-128"/>
              </a:rPr>
              <a:t>％</a:t>
            </a:r>
            <a:endParaRPr lang="en-US" altLang="ja-JP" sz="2800" b="1" dirty="0">
              <a:solidFill>
                <a:srgbClr val="FF0000"/>
              </a:solidFill>
              <a:latin typeface="BIZ UDPゴシック" panose="020B0400000000000000" pitchFamily="34" charset="-128"/>
              <a:ea typeface="BIZ UDPゴシック" panose="020B0400000000000000" pitchFamily="34" charset="-128"/>
            </a:endParaRPr>
          </a:p>
        </p:txBody>
      </p:sp>
      <p:sp>
        <p:nvSpPr>
          <p:cNvPr id="49" name="テキスト ボックス 48">
            <a:extLst>
              <a:ext uri="{FF2B5EF4-FFF2-40B4-BE49-F238E27FC236}">
                <a16:creationId xmlns:a16="http://schemas.microsoft.com/office/drawing/2014/main" id="{0060848A-B20F-5963-5C0D-10A7F3B21E1B}"/>
              </a:ext>
            </a:extLst>
          </p:cNvPr>
          <p:cNvSpPr txBox="1"/>
          <p:nvPr/>
        </p:nvSpPr>
        <p:spPr>
          <a:xfrm>
            <a:off x="7694466" y="6093749"/>
            <a:ext cx="1236638" cy="518475"/>
          </a:xfrm>
          <a:prstGeom prst="rect">
            <a:avLst/>
          </a:prstGeom>
          <a:noFill/>
        </p:spPr>
        <p:txBody>
          <a:bodyPr wrap="square" rtlCol="0">
            <a:spAutoFit/>
          </a:bodyPr>
          <a:lstStyle/>
          <a:p>
            <a:pPr algn="ctr"/>
            <a:r>
              <a:rPr lang="en-US" altLang="ja-JP" sz="2800" b="1" dirty="0">
                <a:solidFill>
                  <a:srgbClr val="FF0000"/>
                </a:solidFill>
                <a:latin typeface="BIZ UDPゴシック" panose="020B0400000000000000" pitchFamily="34" charset="-128"/>
                <a:ea typeface="BIZ UDPゴシック" panose="020B0400000000000000" pitchFamily="34" charset="-128"/>
              </a:rPr>
              <a:t>0.3%</a:t>
            </a:r>
          </a:p>
        </p:txBody>
      </p:sp>
      <p:sp>
        <p:nvSpPr>
          <p:cNvPr id="50" name="テキスト ボックス 49">
            <a:extLst>
              <a:ext uri="{FF2B5EF4-FFF2-40B4-BE49-F238E27FC236}">
                <a16:creationId xmlns:a16="http://schemas.microsoft.com/office/drawing/2014/main" id="{4F76FA85-B199-B581-3C5C-FF50AE4AE354}"/>
              </a:ext>
            </a:extLst>
          </p:cNvPr>
          <p:cNvSpPr txBox="1"/>
          <p:nvPr/>
        </p:nvSpPr>
        <p:spPr>
          <a:xfrm>
            <a:off x="7434859" y="3700893"/>
            <a:ext cx="1643451" cy="1815882"/>
          </a:xfrm>
          <a:prstGeom prst="rect">
            <a:avLst/>
          </a:prstGeom>
          <a:noFill/>
        </p:spPr>
        <p:txBody>
          <a:bodyPr wrap="square" rtlCol="0">
            <a:spAutoFit/>
          </a:bodyPr>
          <a:lstStyle/>
          <a:p>
            <a:r>
              <a:rPr lang="ja-JP" altLang="en-US" sz="1400" b="1" dirty="0">
                <a:latin typeface="BIZ UDPゴシック" panose="020B0400000000000000" pitchFamily="34" charset="-128"/>
                <a:ea typeface="BIZ UDPゴシック" panose="020B0400000000000000" pitchFamily="34" charset="-128"/>
              </a:rPr>
              <a:t>新たな手術・検査の導入など、我が国の医療が、技術革新を享受して進歩するために、これまでも診療報酬改定で対応してきました。</a:t>
            </a:r>
            <a:endParaRPr lang="en-US" altLang="ja-JP" sz="1400" b="1" dirty="0">
              <a:latin typeface="BIZ UDPゴシック" panose="020B0400000000000000" pitchFamily="34" charset="-128"/>
              <a:ea typeface="BIZ UDPゴシック" panose="020B0400000000000000" pitchFamily="34" charset="-128"/>
            </a:endParaRPr>
          </a:p>
        </p:txBody>
      </p:sp>
      <p:sp>
        <p:nvSpPr>
          <p:cNvPr id="51" name="テキスト ボックス 50">
            <a:extLst>
              <a:ext uri="{FF2B5EF4-FFF2-40B4-BE49-F238E27FC236}">
                <a16:creationId xmlns:a16="http://schemas.microsoft.com/office/drawing/2014/main" id="{7C4AF77C-52B9-9741-2AD8-8FC444FB7989}"/>
              </a:ext>
            </a:extLst>
          </p:cNvPr>
          <p:cNvSpPr txBox="1"/>
          <p:nvPr/>
        </p:nvSpPr>
        <p:spPr>
          <a:xfrm>
            <a:off x="1863542" y="6085157"/>
            <a:ext cx="699593" cy="584775"/>
          </a:xfrm>
          <a:prstGeom prst="rect">
            <a:avLst/>
          </a:prstGeom>
          <a:noFill/>
        </p:spPr>
        <p:txBody>
          <a:bodyPr wrap="square" rtlCol="0">
            <a:spAutoFit/>
          </a:bodyPr>
          <a:lstStyle/>
          <a:p>
            <a:r>
              <a:rPr lang="ja-JP" altLang="en-US" sz="3200" b="1" dirty="0">
                <a:solidFill>
                  <a:srgbClr val="FF0000"/>
                </a:solidFill>
                <a:latin typeface="BIZ UDPゴシック" panose="020B0400000000000000" pitchFamily="34" charset="-128"/>
                <a:ea typeface="BIZ UDPゴシック" panose="020B0400000000000000" pitchFamily="34" charset="-128"/>
              </a:rPr>
              <a:t>＋</a:t>
            </a:r>
          </a:p>
        </p:txBody>
      </p:sp>
      <p:sp>
        <p:nvSpPr>
          <p:cNvPr id="52" name="テキスト ボックス 51">
            <a:extLst>
              <a:ext uri="{FF2B5EF4-FFF2-40B4-BE49-F238E27FC236}">
                <a16:creationId xmlns:a16="http://schemas.microsoft.com/office/drawing/2014/main" id="{E810EE3B-A70E-8F2D-EBE2-1858517413CC}"/>
              </a:ext>
            </a:extLst>
          </p:cNvPr>
          <p:cNvSpPr txBox="1"/>
          <p:nvPr/>
        </p:nvSpPr>
        <p:spPr>
          <a:xfrm>
            <a:off x="3948742" y="6060598"/>
            <a:ext cx="560476" cy="584775"/>
          </a:xfrm>
          <a:prstGeom prst="rect">
            <a:avLst/>
          </a:prstGeom>
          <a:noFill/>
        </p:spPr>
        <p:txBody>
          <a:bodyPr wrap="square" rtlCol="0">
            <a:spAutoFit/>
          </a:bodyPr>
          <a:lstStyle/>
          <a:p>
            <a:r>
              <a:rPr lang="ja-JP" altLang="en-US" sz="3200" b="1" dirty="0">
                <a:solidFill>
                  <a:srgbClr val="FF0000"/>
                </a:solidFill>
                <a:latin typeface="BIZ UDPゴシック" panose="020B0400000000000000" pitchFamily="34" charset="-128"/>
                <a:ea typeface="BIZ UDPゴシック" panose="020B0400000000000000" pitchFamily="34" charset="-128"/>
              </a:rPr>
              <a:t>＋</a:t>
            </a:r>
          </a:p>
        </p:txBody>
      </p:sp>
      <p:sp>
        <p:nvSpPr>
          <p:cNvPr id="53" name="テキスト ボックス 52">
            <a:extLst>
              <a:ext uri="{FF2B5EF4-FFF2-40B4-BE49-F238E27FC236}">
                <a16:creationId xmlns:a16="http://schemas.microsoft.com/office/drawing/2014/main" id="{F0207B08-2D30-36CF-58B1-628B96C2BC8F}"/>
              </a:ext>
            </a:extLst>
          </p:cNvPr>
          <p:cNvSpPr txBox="1"/>
          <p:nvPr/>
        </p:nvSpPr>
        <p:spPr>
          <a:xfrm>
            <a:off x="7127464" y="6086473"/>
            <a:ext cx="479390" cy="584775"/>
          </a:xfrm>
          <a:prstGeom prst="rect">
            <a:avLst/>
          </a:prstGeom>
          <a:noFill/>
        </p:spPr>
        <p:txBody>
          <a:bodyPr wrap="square" rtlCol="0">
            <a:spAutoFit/>
          </a:bodyPr>
          <a:lstStyle/>
          <a:p>
            <a:r>
              <a:rPr lang="ja-JP" altLang="en-US" sz="3200" b="1" dirty="0">
                <a:solidFill>
                  <a:srgbClr val="FF0000"/>
                </a:solidFill>
                <a:latin typeface="BIZ UDPゴシック" panose="020B0400000000000000" pitchFamily="34" charset="-128"/>
                <a:ea typeface="BIZ UDPゴシック" panose="020B0400000000000000" pitchFamily="34" charset="-128"/>
              </a:rPr>
              <a:t>＋</a:t>
            </a:r>
          </a:p>
        </p:txBody>
      </p:sp>
      <p:sp>
        <p:nvSpPr>
          <p:cNvPr id="2" name="タイトル 3">
            <a:extLst>
              <a:ext uri="{FF2B5EF4-FFF2-40B4-BE49-F238E27FC236}">
                <a16:creationId xmlns:a16="http://schemas.microsoft.com/office/drawing/2014/main" id="{F52E5255-4107-792C-18FB-3E1CE2482660}"/>
              </a:ext>
            </a:extLst>
          </p:cNvPr>
          <p:cNvSpPr txBox="1">
            <a:spLocks/>
          </p:cNvSpPr>
          <p:nvPr/>
        </p:nvSpPr>
        <p:spPr>
          <a:xfrm>
            <a:off x="0" y="17265"/>
            <a:ext cx="9144000" cy="900780"/>
          </a:xfrm>
          <a:prstGeom prst="rect">
            <a:avLst/>
          </a:prstGeom>
          <a:solidFill>
            <a:srgbClr val="002060"/>
          </a:solidFill>
        </p:spPr>
        <p:txBody>
          <a:bodyPr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2800" b="1" dirty="0">
                <a:solidFill>
                  <a:schemeClr val="bg1"/>
                </a:solidFill>
                <a:latin typeface="BIZ UDPゴシック" panose="020B0400000000000000" pitchFamily="34" charset="-128"/>
                <a:ea typeface="BIZ UDPゴシック" panose="020B0400000000000000" pitchFamily="34" charset="-128"/>
              </a:rPr>
              <a:t>2026</a:t>
            </a:r>
            <a:r>
              <a:rPr lang="ja-JP" altLang="en-US" sz="2800" b="1" dirty="0">
                <a:solidFill>
                  <a:schemeClr val="bg1"/>
                </a:solidFill>
                <a:latin typeface="BIZ UDPゴシック" panose="020B0400000000000000" pitchFamily="34" charset="-128"/>
                <a:ea typeface="BIZ UDPゴシック" panose="020B0400000000000000" pitchFamily="34" charset="-128"/>
              </a:rPr>
              <a:t>年度診療報酬改定で必要な病院診療報酬改定率</a:t>
            </a:r>
          </a:p>
        </p:txBody>
      </p:sp>
      <p:sp>
        <p:nvSpPr>
          <p:cNvPr id="3" name="四角形: 角を丸くする 2">
            <a:extLst>
              <a:ext uri="{FF2B5EF4-FFF2-40B4-BE49-F238E27FC236}">
                <a16:creationId xmlns:a16="http://schemas.microsoft.com/office/drawing/2014/main" id="{BFE7EEEF-B828-4964-96B6-EF0799244202}"/>
              </a:ext>
            </a:extLst>
          </p:cNvPr>
          <p:cNvSpPr/>
          <p:nvPr/>
        </p:nvSpPr>
        <p:spPr>
          <a:xfrm>
            <a:off x="104947" y="6094952"/>
            <a:ext cx="8934106" cy="528315"/>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 name="四角形: 角を丸くする 3">
            <a:extLst>
              <a:ext uri="{FF2B5EF4-FFF2-40B4-BE49-F238E27FC236}">
                <a16:creationId xmlns:a16="http://schemas.microsoft.com/office/drawing/2014/main" id="{017099CD-3FEC-45A9-9E66-48BF9B919EDC}"/>
              </a:ext>
            </a:extLst>
          </p:cNvPr>
          <p:cNvSpPr/>
          <p:nvPr/>
        </p:nvSpPr>
        <p:spPr>
          <a:xfrm>
            <a:off x="883866" y="1016329"/>
            <a:ext cx="7376268" cy="1580880"/>
          </a:xfrm>
          <a:prstGeom prst="round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テキスト ボックス 6">
            <a:extLst>
              <a:ext uri="{FF2B5EF4-FFF2-40B4-BE49-F238E27FC236}">
                <a16:creationId xmlns:a16="http://schemas.microsoft.com/office/drawing/2014/main" id="{612EAB6F-1BFC-9B3E-E4E8-4498D9E79245}"/>
              </a:ext>
            </a:extLst>
          </p:cNvPr>
          <p:cNvSpPr txBox="1"/>
          <p:nvPr/>
        </p:nvSpPr>
        <p:spPr>
          <a:xfrm>
            <a:off x="426029" y="6623267"/>
            <a:ext cx="7547259" cy="246221"/>
          </a:xfrm>
          <a:prstGeom prst="rect">
            <a:avLst/>
          </a:prstGeom>
          <a:noFill/>
        </p:spPr>
        <p:txBody>
          <a:bodyPr wrap="none" rtlCol="0">
            <a:spAutoFit/>
          </a:bodyPr>
          <a:lstStyle/>
          <a:p>
            <a:r>
              <a:rPr lang="en-US" altLang="ja-JP" sz="1000" b="1" dirty="0">
                <a:latin typeface="BIZ UDPゴシック" panose="020B0400000000000000" pitchFamily="34" charset="-128"/>
                <a:ea typeface="BIZ UDPゴシック" panose="020B0400000000000000" pitchFamily="34" charset="-128"/>
              </a:rPr>
              <a:t>※</a:t>
            </a:r>
            <a:r>
              <a:rPr lang="ja-JP" altLang="en-US" sz="1000" b="1" dirty="0">
                <a:latin typeface="BIZ UDPゴシック" panose="020B0400000000000000" pitchFamily="34" charset="-128"/>
                <a:ea typeface="BIZ UDPゴシック" panose="020B0400000000000000" pitchFamily="34" charset="-128"/>
              </a:rPr>
              <a:t>１　</a:t>
            </a:r>
            <a:r>
              <a:rPr lang="en-US" altLang="ja-JP" sz="1000" b="1" dirty="0">
                <a:latin typeface="BIZ UDPゴシック" panose="020B0400000000000000" pitchFamily="34" charset="-128"/>
                <a:ea typeface="BIZ UDPゴシック" panose="020B0400000000000000" pitchFamily="34" charset="-128"/>
              </a:rPr>
              <a:t>2025</a:t>
            </a:r>
            <a:r>
              <a:rPr lang="ja-JP" altLang="en-US" sz="1000" b="1" dirty="0">
                <a:latin typeface="BIZ UDPゴシック" panose="020B0400000000000000" pitchFamily="34" charset="-128"/>
                <a:ea typeface="BIZ UDPゴシック" panose="020B0400000000000000" pitchFamily="34" charset="-128"/>
              </a:rPr>
              <a:t>年に人勧ベア</a:t>
            </a:r>
            <a:r>
              <a:rPr lang="en-US" altLang="ja-JP" sz="1000" b="1" dirty="0">
                <a:latin typeface="BIZ UDPゴシック" panose="020B0400000000000000" pitchFamily="34" charset="-128"/>
                <a:ea typeface="BIZ UDPゴシック" panose="020B0400000000000000" pitchFamily="34" charset="-128"/>
              </a:rPr>
              <a:t>3.62</a:t>
            </a:r>
            <a:r>
              <a:rPr lang="ja-JP" altLang="en-US" sz="1000" b="1" dirty="0">
                <a:latin typeface="BIZ UDPゴシック" panose="020B0400000000000000" pitchFamily="34" charset="-128"/>
                <a:ea typeface="BIZ UDPゴシック" panose="020B0400000000000000" pitchFamily="34" charset="-128"/>
              </a:rPr>
              <a:t>％であったが</a:t>
            </a:r>
            <a:r>
              <a:rPr lang="en-US" altLang="ja-JP" sz="1000" b="1" dirty="0">
                <a:latin typeface="BIZ UDPゴシック" panose="020B0400000000000000" pitchFamily="34" charset="-128"/>
                <a:ea typeface="BIZ UDPゴシック" panose="020B0400000000000000" pitchFamily="34" charset="-128"/>
              </a:rPr>
              <a:t>1.0</a:t>
            </a:r>
            <a:r>
              <a:rPr lang="ja-JP" altLang="en-US" sz="1000" b="1" dirty="0">
                <a:latin typeface="BIZ UDPゴシック" panose="020B0400000000000000" pitchFamily="34" charset="-128"/>
                <a:ea typeface="BIZ UDPゴシック" panose="020B0400000000000000" pitchFamily="34" charset="-128"/>
              </a:rPr>
              <a:t>％しか実施できていない（人件費比率</a:t>
            </a:r>
            <a:r>
              <a:rPr lang="en-US" altLang="ja-JP" sz="1000" b="1" dirty="0">
                <a:latin typeface="BIZ UDPゴシック" panose="020B0400000000000000" pitchFamily="34" charset="-128"/>
                <a:ea typeface="BIZ UDPゴシック" panose="020B0400000000000000" pitchFamily="34" charset="-128"/>
              </a:rPr>
              <a:t>57</a:t>
            </a:r>
            <a:r>
              <a:rPr lang="ja-JP" altLang="en-US" sz="1000" b="1" dirty="0">
                <a:latin typeface="BIZ UDPゴシック" panose="020B0400000000000000" pitchFamily="34" charset="-128"/>
                <a:ea typeface="BIZ UDPゴシック" panose="020B0400000000000000" pitchFamily="34" charset="-128"/>
              </a:rPr>
              <a:t>％）　　</a:t>
            </a:r>
            <a:r>
              <a:rPr lang="en-US" altLang="ja-JP" sz="1000" b="1" dirty="0">
                <a:latin typeface="BIZ UDPゴシック" panose="020B0400000000000000" pitchFamily="34" charset="-128"/>
                <a:ea typeface="BIZ UDPゴシック" panose="020B0400000000000000" pitchFamily="34" charset="-128"/>
              </a:rPr>
              <a:t>※</a:t>
            </a:r>
            <a:r>
              <a:rPr lang="ja-JP" altLang="en-US" sz="1000" b="1" dirty="0">
                <a:latin typeface="BIZ UDPゴシック" panose="020B0400000000000000" pitchFamily="34" charset="-128"/>
                <a:ea typeface="BIZ UDPゴシック" panose="020B0400000000000000" pitchFamily="34" charset="-128"/>
              </a:rPr>
              <a:t>２　（</a:t>
            </a:r>
            <a:r>
              <a:rPr lang="en-US" altLang="ja-JP" sz="1000" b="1" dirty="0">
                <a:latin typeface="BIZ UDPゴシック" panose="020B0400000000000000" pitchFamily="34" charset="-128"/>
                <a:ea typeface="BIZ UDPゴシック" panose="020B0400000000000000" pitchFamily="34" charset="-128"/>
              </a:rPr>
              <a:t>3.1</a:t>
            </a:r>
            <a:r>
              <a:rPr lang="ja-JP" altLang="en-US" sz="1000" b="1" dirty="0">
                <a:latin typeface="BIZ UDPゴシック" panose="020B0400000000000000" pitchFamily="34" charset="-128"/>
                <a:ea typeface="BIZ UDPゴシック" panose="020B0400000000000000" pitchFamily="34" charset="-128"/>
              </a:rPr>
              <a:t>％</a:t>
            </a:r>
            <a:r>
              <a:rPr lang="en-US" altLang="ja-JP" sz="1000" b="1" dirty="0">
                <a:latin typeface="BIZ UDPゴシック" panose="020B0400000000000000" pitchFamily="34" charset="-128"/>
                <a:ea typeface="BIZ UDPゴシック" panose="020B0400000000000000" pitchFamily="34" charset="-128"/>
              </a:rPr>
              <a:t>+6.2</a:t>
            </a:r>
            <a:r>
              <a:rPr lang="ja-JP" altLang="en-US" sz="1000" b="1" dirty="0">
                <a:latin typeface="BIZ UDPゴシック" panose="020B0400000000000000" pitchFamily="34" charset="-128"/>
                <a:ea typeface="BIZ UDPゴシック" panose="020B0400000000000000" pitchFamily="34" charset="-128"/>
              </a:rPr>
              <a:t>％）</a:t>
            </a:r>
            <a:r>
              <a:rPr lang="en-US" altLang="ja-JP" sz="1000" b="1" dirty="0">
                <a:latin typeface="BIZ UDPゴシック" panose="020B0400000000000000" pitchFamily="34" charset="-128"/>
                <a:ea typeface="BIZ UDPゴシック" panose="020B0400000000000000" pitchFamily="34" charset="-128"/>
              </a:rPr>
              <a:t>÷</a:t>
            </a:r>
            <a:r>
              <a:rPr lang="ja-JP" altLang="en-US" sz="1000" b="1" dirty="0">
                <a:latin typeface="BIZ UDPゴシック" panose="020B0400000000000000" pitchFamily="34" charset="-128"/>
                <a:ea typeface="BIZ UDPゴシック" panose="020B0400000000000000" pitchFamily="34" charset="-128"/>
              </a:rPr>
              <a:t>２＝</a:t>
            </a:r>
            <a:r>
              <a:rPr lang="en-US" altLang="ja-JP" sz="1000" b="1" dirty="0">
                <a:latin typeface="BIZ UDPゴシック" panose="020B0400000000000000" pitchFamily="34" charset="-128"/>
                <a:ea typeface="BIZ UDPゴシック" panose="020B0400000000000000" pitchFamily="34" charset="-128"/>
              </a:rPr>
              <a:t>4.7</a:t>
            </a:r>
            <a:r>
              <a:rPr lang="ja-JP" altLang="en-US" sz="1000" b="1" dirty="0">
                <a:latin typeface="BIZ UDPゴシック" panose="020B0400000000000000" pitchFamily="34" charset="-128"/>
                <a:ea typeface="BIZ UDPゴシック" panose="020B0400000000000000" pitchFamily="34" charset="-128"/>
              </a:rPr>
              <a:t>％</a:t>
            </a:r>
            <a:endParaRPr lang="ja-JP" altLang="en-US" sz="1000" dirty="0"/>
          </a:p>
        </p:txBody>
      </p:sp>
    </p:spTree>
    <p:extLst>
      <p:ext uri="{BB962C8B-B14F-4D97-AF65-F5344CB8AC3E}">
        <p14:creationId xmlns:p14="http://schemas.microsoft.com/office/powerpoint/2010/main" val="18259155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A3A309-8F15-A952-1426-95DDB3660F95}"/>
            </a:ext>
          </a:extLst>
        </p:cNvPr>
        <p:cNvGrpSpPr/>
        <p:nvPr/>
      </p:nvGrpSpPr>
      <p:grpSpPr>
        <a:xfrm>
          <a:off x="0" y="0"/>
          <a:ext cx="0" cy="0"/>
          <a:chOff x="0" y="0"/>
          <a:chExt cx="0" cy="0"/>
        </a:xfrm>
      </p:grpSpPr>
      <p:sp>
        <p:nvSpPr>
          <p:cNvPr id="2" name="タイトル 3">
            <a:extLst>
              <a:ext uri="{FF2B5EF4-FFF2-40B4-BE49-F238E27FC236}">
                <a16:creationId xmlns:a16="http://schemas.microsoft.com/office/drawing/2014/main" id="{2C8E5A30-2E52-FF9A-6B49-2618D60EB233}"/>
              </a:ext>
            </a:extLst>
          </p:cNvPr>
          <p:cNvSpPr txBox="1">
            <a:spLocks/>
          </p:cNvSpPr>
          <p:nvPr/>
        </p:nvSpPr>
        <p:spPr>
          <a:xfrm>
            <a:off x="0" y="17265"/>
            <a:ext cx="9144000" cy="900780"/>
          </a:xfrm>
          <a:prstGeom prst="rect">
            <a:avLst/>
          </a:prstGeom>
          <a:solidFill>
            <a:srgbClr val="002060"/>
          </a:solidFill>
        </p:spPr>
        <p:txBody>
          <a:bodyPr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ja-JP" altLang="en-US" sz="2800" b="1" dirty="0">
                <a:solidFill>
                  <a:schemeClr val="bg1"/>
                </a:solidFill>
                <a:latin typeface="BIZ UDPゴシック" panose="020B0400000000000000" pitchFamily="34" charset="-128"/>
                <a:ea typeface="BIZ UDPゴシック" panose="020B0400000000000000" pitchFamily="34" charset="-128"/>
              </a:rPr>
              <a:t>必要な病院の診療報酬改定率</a:t>
            </a:r>
            <a:r>
              <a:rPr lang="en-US" altLang="ja-JP" sz="2800" b="1" dirty="0">
                <a:solidFill>
                  <a:schemeClr val="bg1"/>
                </a:solidFill>
                <a:latin typeface="BIZ UDPゴシック" panose="020B0400000000000000" pitchFamily="34" charset="-128"/>
                <a:ea typeface="BIZ UDPゴシック" panose="020B0400000000000000" pitchFamily="34" charset="-128"/>
              </a:rPr>
              <a:t>10</a:t>
            </a:r>
            <a:r>
              <a:rPr lang="ja-JP" altLang="en-US" sz="2800" b="1" dirty="0">
                <a:solidFill>
                  <a:schemeClr val="bg1"/>
                </a:solidFill>
                <a:latin typeface="BIZ UDPゴシック" panose="020B0400000000000000" pitchFamily="34" charset="-128"/>
                <a:ea typeface="BIZ UDPゴシック" panose="020B0400000000000000" pitchFamily="34" charset="-128"/>
              </a:rPr>
              <a:t>％超の財源</a:t>
            </a:r>
          </a:p>
        </p:txBody>
      </p:sp>
      <p:sp>
        <p:nvSpPr>
          <p:cNvPr id="7" name="テキスト ボックス 6">
            <a:extLst>
              <a:ext uri="{FF2B5EF4-FFF2-40B4-BE49-F238E27FC236}">
                <a16:creationId xmlns:a16="http://schemas.microsoft.com/office/drawing/2014/main" id="{851D3086-68D0-5965-8FD2-EC8036FD1FE0}"/>
              </a:ext>
            </a:extLst>
          </p:cNvPr>
          <p:cNvSpPr txBox="1"/>
          <p:nvPr/>
        </p:nvSpPr>
        <p:spPr>
          <a:xfrm>
            <a:off x="1451172" y="1393664"/>
            <a:ext cx="1415772" cy="646331"/>
          </a:xfrm>
          <a:prstGeom prst="rect">
            <a:avLst/>
          </a:prstGeom>
          <a:noFill/>
        </p:spPr>
        <p:txBody>
          <a:bodyPr wrap="none" rtlCol="0">
            <a:spAutoFit/>
          </a:bodyPr>
          <a:lstStyle/>
          <a:p>
            <a:r>
              <a:rPr kumimoji="1" lang="ja-JP" altLang="en-US" sz="3600" b="1" dirty="0">
                <a:latin typeface="BIZ UDPゴシック" panose="020B0400000000000000" pitchFamily="34" charset="-128"/>
                <a:ea typeface="BIZ UDPゴシック" panose="020B0400000000000000" pitchFamily="34" charset="-128"/>
              </a:rPr>
              <a:t>国　費</a:t>
            </a:r>
            <a:endParaRPr kumimoji="1" lang="ja-JP" altLang="en-US" sz="3600" dirty="0"/>
          </a:p>
        </p:txBody>
      </p:sp>
      <p:sp>
        <p:nvSpPr>
          <p:cNvPr id="8" name="テキスト ボックス 7">
            <a:extLst>
              <a:ext uri="{FF2B5EF4-FFF2-40B4-BE49-F238E27FC236}">
                <a16:creationId xmlns:a16="http://schemas.microsoft.com/office/drawing/2014/main" id="{820B8A79-12C1-592F-7782-CFE4C071FB89}"/>
              </a:ext>
            </a:extLst>
          </p:cNvPr>
          <p:cNvSpPr txBox="1"/>
          <p:nvPr/>
        </p:nvSpPr>
        <p:spPr>
          <a:xfrm>
            <a:off x="5698816" y="1380496"/>
            <a:ext cx="1569660" cy="646331"/>
          </a:xfrm>
          <a:prstGeom prst="rect">
            <a:avLst/>
          </a:prstGeom>
          <a:noFill/>
        </p:spPr>
        <p:txBody>
          <a:bodyPr wrap="none" rtlCol="0">
            <a:spAutoFit/>
          </a:bodyPr>
          <a:lstStyle/>
          <a:p>
            <a:r>
              <a:rPr kumimoji="1" lang="ja-JP" altLang="en-US" sz="3600" b="1" dirty="0">
                <a:latin typeface="BIZ UDPゴシック" panose="020B0400000000000000" pitchFamily="34" charset="-128"/>
                <a:ea typeface="BIZ UDPゴシック" panose="020B0400000000000000" pitchFamily="34" charset="-128"/>
              </a:rPr>
              <a:t>保険料</a:t>
            </a:r>
            <a:endParaRPr kumimoji="1" lang="ja-JP" altLang="en-US" sz="3600" dirty="0"/>
          </a:p>
        </p:txBody>
      </p:sp>
      <p:sp>
        <p:nvSpPr>
          <p:cNvPr id="13" name="正方形/長方形 12">
            <a:extLst>
              <a:ext uri="{FF2B5EF4-FFF2-40B4-BE49-F238E27FC236}">
                <a16:creationId xmlns:a16="http://schemas.microsoft.com/office/drawing/2014/main" id="{A91595A4-A79F-7301-B678-7E86599A87CB}"/>
              </a:ext>
            </a:extLst>
          </p:cNvPr>
          <p:cNvSpPr/>
          <p:nvPr/>
        </p:nvSpPr>
        <p:spPr>
          <a:xfrm>
            <a:off x="233795" y="2646295"/>
            <a:ext cx="3850526" cy="2317249"/>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Pゴシック" panose="020B0400000000000000" pitchFamily="50" charset="-128"/>
                <a:ea typeface="BIZ UDPゴシック" panose="020B0400000000000000" pitchFamily="50" charset="-128"/>
              </a:rPr>
              <a:t>消費税収は、増税前に１％あたり２．６６兆円であったが、現在では１％あたり</a:t>
            </a:r>
            <a:r>
              <a:rPr kumimoji="1" lang="en-US" altLang="ja-JP" dirty="0">
                <a:solidFill>
                  <a:schemeClr val="tx1"/>
                </a:solidFill>
                <a:latin typeface="BIZ UDPゴシック" panose="020B0400000000000000" pitchFamily="50" charset="-128"/>
                <a:ea typeface="BIZ UDPゴシック" panose="020B0400000000000000" pitchFamily="50" charset="-128"/>
              </a:rPr>
              <a:t>3.3</a:t>
            </a:r>
            <a:r>
              <a:rPr kumimoji="1" lang="ja-JP" altLang="en-US" dirty="0">
                <a:solidFill>
                  <a:schemeClr val="tx1"/>
                </a:solidFill>
                <a:latin typeface="BIZ UDPゴシック" panose="020B0400000000000000" pitchFamily="50" charset="-128"/>
                <a:ea typeface="BIZ UDPゴシック" panose="020B0400000000000000" pitchFamily="50" charset="-128"/>
              </a:rPr>
              <a:t>兆円程度と、</a:t>
            </a:r>
            <a:r>
              <a:rPr kumimoji="1" lang="en-US" altLang="ja-JP" b="1" dirty="0">
                <a:solidFill>
                  <a:srgbClr val="FF0000"/>
                </a:solidFill>
                <a:latin typeface="BIZ UDPゴシック" panose="020B0400000000000000" pitchFamily="50" charset="-128"/>
                <a:ea typeface="BIZ UDPゴシック" panose="020B0400000000000000" pitchFamily="50" charset="-128"/>
              </a:rPr>
              <a:t>7000</a:t>
            </a:r>
            <a:r>
              <a:rPr kumimoji="1" lang="ja-JP" altLang="en-US" b="1" dirty="0">
                <a:solidFill>
                  <a:srgbClr val="FF0000"/>
                </a:solidFill>
                <a:latin typeface="BIZ UDPゴシック" panose="020B0400000000000000" pitchFamily="50" charset="-128"/>
                <a:ea typeface="BIZ UDPゴシック" panose="020B0400000000000000" pitchFamily="50" charset="-128"/>
              </a:rPr>
              <a:t>億円弱増加</a:t>
            </a:r>
            <a:r>
              <a:rPr kumimoji="1" lang="ja-JP" altLang="en-US" dirty="0">
                <a:solidFill>
                  <a:schemeClr val="tx1"/>
                </a:solidFill>
                <a:latin typeface="BIZ UDPゴシック" panose="020B0400000000000000" pitchFamily="50" charset="-128"/>
                <a:ea typeface="BIZ UDPゴシック" panose="020B0400000000000000" pitchFamily="50" charset="-128"/>
              </a:rPr>
              <a:t>している。</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消費税収は社会保障に充てるとされており、経済成長の果実である</a:t>
            </a:r>
            <a:r>
              <a:rPr kumimoji="1" lang="ja-JP" altLang="en-US" b="1" dirty="0">
                <a:solidFill>
                  <a:srgbClr val="FF0000"/>
                </a:solidFill>
                <a:latin typeface="BIZ UDPゴシック" panose="020B0400000000000000" pitchFamily="50" charset="-128"/>
                <a:ea typeface="BIZ UDPゴシック" panose="020B0400000000000000" pitchFamily="50" charset="-128"/>
              </a:rPr>
              <a:t>消費税収増を社会保障に活用すべき</a:t>
            </a:r>
            <a:r>
              <a:rPr kumimoji="1" lang="ja-JP" altLang="en-US" dirty="0">
                <a:solidFill>
                  <a:schemeClr val="tx1"/>
                </a:solidFill>
                <a:latin typeface="BIZ UDPゴシック" panose="020B0400000000000000" pitchFamily="50" charset="-128"/>
                <a:ea typeface="BIZ UDPゴシック" panose="020B0400000000000000" pitchFamily="50" charset="-128"/>
              </a:rPr>
              <a:t>である。</a:t>
            </a:r>
          </a:p>
        </p:txBody>
      </p:sp>
      <p:sp>
        <p:nvSpPr>
          <p:cNvPr id="15" name="正方形/長方形 14">
            <a:extLst>
              <a:ext uri="{FF2B5EF4-FFF2-40B4-BE49-F238E27FC236}">
                <a16:creationId xmlns:a16="http://schemas.microsoft.com/office/drawing/2014/main" id="{ADF3A603-77E5-8959-87BB-7BE2FF40806D}"/>
              </a:ext>
            </a:extLst>
          </p:cNvPr>
          <p:cNvSpPr/>
          <p:nvPr/>
        </p:nvSpPr>
        <p:spPr>
          <a:xfrm>
            <a:off x="4260461" y="2646295"/>
            <a:ext cx="4686300" cy="2317249"/>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dirty="0">
                <a:solidFill>
                  <a:schemeClr val="tx1"/>
                </a:solidFill>
                <a:latin typeface="BIZ UDPゴシック" panose="020B0400000000000000" pitchFamily="50" charset="-128"/>
                <a:ea typeface="BIZ UDPゴシック" panose="020B0400000000000000" pitchFamily="50" charset="-128"/>
              </a:rPr>
              <a:t>現役世代の収入は増えており、協会けんぽなど健康保険組合の</a:t>
            </a:r>
            <a:r>
              <a:rPr kumimoji="1" lang="ja-JP" altLang="en-US" b="1" dirty="0">
                <a:solidFill>
                  <a:srgbClr val="FF0000"/>
                </a:solidFill>
                <a:latin typeface="BIZ UDPゴシック" panose="020B0400000000000000" pitchFamily="50" charset="-128"/>
                <a:ea typeface="BIZ UDPゴシック" panose="020B0400000000000000" pitchFamily="50" charset="-128"/>
              </a:rPr>
              <a:t>保険料収入は上振れ</a:t>
            </a:r>
            <a:r>
              <a:rPr kumimoji="1" lang="ja-JP" altLang="en-US" dirty="0">
                <a:solidFill>
                  <a:schemeClr val="tx1"/>
                </a:solidFill>
                <a:latin typeface="BIZ UDPゴシック" panose="020B0400000000000000" pitchFamily="50" charset="-128"/>
                <a:ea typeface="BIZ UDPゴシック" panose="020B0400000000000000" pitchFamily="50" charset="-128"/>
              </a:rPr>
              <a:t>している。</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ja-JP" altLang="en-US" dirty="0">
                <a:solidFill>
                  <a:schemeClr val="tx1"/>
                </a:solidFill>
                <a:latin typeface="BIZ UDPゴシック" panose="020B0400000000000000" pitchFamily="50" charset="-128"/>
                <a:ea typeface="BIZ UDPゴシック" panose="020B0400000000000000" pitchFamily="50" charset="-128"/>
              </a:rPr>
              <a:t>現行の保険料水準のままでも、財源は増加している。</a:t>
            </a:r>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endParaRPr kumimoji="1" lang="en-US" altLang="ja-JP" dirty="0">
              <a:solidFill>
                <a:schemeClr val="tx1"/>
              </a:solidFill>
              <a:latin typeface="BIZ UDPゴシック" panose="020B0400000000000000" pitchFamily="50" charset="-128"/>
              <a:ea typeface="BIZ UDPゴシック" panose="020B0400000000000000" pitchFamily="50" charset="-128"/>
            </a:endParaRPr>
          </a:p>
          <a:p>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協会健保の</a:t>
            </a:r>
            <a:r>
              <a:rPr kumimoji="1" lang="en-US" altLang="ja-JP" sz="1400" dirty="0">
                <a:solidFill>
                  <a:schemeClr val="tx1"/>
                </a:solidFill>
                <a:latin typeface="BIZ UDPゴシック" panose="020B0400000000000000" pitchFamily="50" charset="-128"/>
                <a:ea typeface="BIZ UDPゴシック" panose="020B0400000000000000" pitchFamily="50" charset="-128"/>
              </a:rPr>
              <a:t>2024</a:t>
            </a:r>
            <a:r>
              <a:rPr kumimoji="1" lang="ja-JP" altLang="en-US" sz="1400" dirty="0">
                <a:solidFill>
                  <a:schemeClr val="tx1"/>
                </a:solidFill>
                <a:latin typeface="BIZ UDPゴシック" panose="020B0400000000000000" pitchFamily="50" charset="-128"/>
                <a:ea typeface="BIZ UDPゴシック" panose="020B0400000000000000" pitchFamily="50" charset="-128"/>
              </a:rPr>
              <a:t>年度収入は、</a:t>
            </a:r>
            <a:r>
              <a:rPr kumimoji="1" lang="ja-JP" altLang="en-US" sz="1400" b="1" dirty="0">
                <a:solidFill>
                  <a:srgbClr val="FF0000"/>
                </a:solidFill>
                <a:latin typeface="BIZ UDPゴシック" panose="020B0400000000000000" pitchFamily="50" charset="-128"/>
                <a:ea typeface="BIZ UDPゴシック" panose="020B0400000000000000" pitchFamily="50" charset="-128"/>
              </a:rPr>
              <a:t>前年度比</a:t>
            </a:r>
            <a:r>
              <a:rPr kumimoji="1" lang="en-US" altLang="ja-JP" sz="1400" b="1" dirty="0">
                <a:solidFill>
                  <a:srgbClr val="FF0000"/>
                </a:solidFill>
                <a:latin typeface="BIZ UDPゴシック" panose="020B0400000000000000" pitchFamily="50" charset="-128"/>
                <a:ea typeface="BIZ UDPゴシック" panose="020B0400000000000000" pitchFamily="50" charset="-128"/>
              </a:rPr>
              <a:t>3374</a:t>
            </a:r>
            <a:r>
              <a:rPr kumimoji="1" lang="ja-JP" altLang="en-US" sz="1400" b="1" dirty="0">
                <a:solidFill>
                  <a:srgbClr val="FF0000"/>
                </a:solidFill>
                <a:latin typeface="BIZ UDPゴシック" panose="020B0400000000000000" pitchFamily="50" charset="-128"/>
                <a:ea typeface="BIZ UDPゴシック" panose="020B0400000000000000" pitchFamily="50" charset="-128"/>
              </a:rPr>
              <a:t>億円増</a:t>
            </a: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r>
              <a:rPr kumimoji="1" lang="en-US" altLang="ja-JP" sz="1400" dirty="0">
                <a:solidFill>
                  <a:schemeClr val="tx1"/>
                </a:solidFill>
                <a:latin typeface="BIZ UDPゴシック" panose="020B0400000000000000" pitchFamily="50" charset="-128"/>
                <a:ea typeface="BIZ UDPゴシック" panose="020B0400000000000000" pitchFamily="50" charset="-128"/>
              </a:rPr>
              <a:t>※</a:t>
            </a:r>
            <a:r>
              <a:rPr kumimoji="1" lang="ja-JP" altLang="en-US" sz="1400" dirty="0">
                <a:solidFill>
                  <a:schemeClr val="tx1"/>
                </a:solidFill>
                <a:latin typeface="BIZ UDPゴシック" panose="020B0400000000000000" pitchFamily="50" charset="-128"/>
                <a:ea typeface="BIZ UDPゴシック" panose="020B0400000000000000" pitchFamily="50" charset="-128"/>
              </a:rPr>
              <a:t>健保連の</a:t>
            </a:r>
            <a:r>
              <a:rPr kumimoji="1" lang="en-US" altLang="ja-JP" sz="1400" dirty="0">
                <a:solidFill>
                  <a:schemeClr val="tx1"/>
                </a:solidFill>
                <a:latin typeface="BIZ UDPゴシック" panose="020B0400000000000000" pitchFamily="50" charset="-128"/>
                <a:ea typeface="BIZ UDPゴシック" panose="020B0400000000000000" pitchFamily="50" charset="-128"/>
              </a:rPr>
              <a:t>2024</a:t>
            </a:r>
            <a:r>
              <a:rPr kumimoji="1" lang="ja-JP" altLang="en-US" sz="1400" dirty="0">
                <a:solidFill>
                  <a:schemeClr val="tx1"/>
                </a:solidFill>
                <a:latin typeface="BIZ UDPゴシック" panose="020B0400000000000000" pitchFamily="50" charset="-128"/>
                <a:ea typeface="BIZ UDPゴシック" panose="020B0400000000000000" pitchFamily="50" charset="-128"/>
              </a:rPr>
              <a:t>年収入は、</a:t>
            </a:r>
            <a:r>
              <a:rPr kumimoji="1" lang="ja-JP" altLang="en-US" sz="1400" b="1" dirty="0">
                <a:solidFill>
                  <a:srgbClr val="FF0000"/>
                </a:solidFill>
                <a:latin typeface="BIZ UDPゴシック" panose="020B0400000000000000" pitchFamily="50" charset="-128"/>
                <a:ea typeface="BIZ UDPゴシック" panose="020B0400000000000000" pitchFamily="50" charset="-128"/>
              </a:rPr>
              <a:t>前年度比</a:t>
            </a:r>
            <a:r>
              <a:rPr kumimoji="1" lang="en-US" altLang="ja-JP" sz="1400" b="1" dirty="0">
                <a:solidFill>
                  <a:srgbClr val="FF0000"/>
                </a:solidFill>
                <a:latin typeface="BIZ UDPゴシック" panose="020B0400000000000000" pitchFamily="50" charset="-128"/>
                <a:ea typeface="BIZ UDPゴシック" panose="020B0400000000000000" pitchFamily="50" charset="-128"/>
              </a:rPr>
              <a:t>3891</a:t>
            </a:r>
            <a:r>
              <a:rPr kumimoji="1" lang="ja-JP" altLang="en-US" sz="1400" b="1" dirty="0">
                <a:solidFill>
                  <a:srgbClr val="FF0000"/>
                </a:solidFill>
                <a:latin typeface="BIZ UDPゴシック" panose="020B0400000000000000" pitchFamily="50" charset="-128"/>
                <a:ea typeface="BIZ UDPゴシック" panose="020B0400000000000000" pitchFamily="50" charset="-128"/>
              </a:rPr>
              <a:t>億円増</a:t>
            </a:r>
          </a:p>
        </p:txBody>
      </p:sp>
      <p:sp>
        <p:nvSpPr>
          <p:cNvPr id="17" name="正方形/長方形 16">
            <a:extLst>
              <a:ext uri="{FF2B5EF4-FFF2-40B4-BE49-F238E27FC236}">
                <a16:creationId xmlns:a16="http://schemas.microsoft.com/office/drawing/2014/main" id="{BEE72F27-6CD7-7A7E-215B-F6BCE1498B89}"/>
              </a:ext>
            </a:extLst>
          </p:cNvPr>
          <p:cNvSpPr/>
          <p:nvPr/>
        </p:nvSpPr>
        <p:spPr>
          <a:xfrm>
            <a:off x="570834" y="1380496"/>
            <a:ext cx="3362960" cy="646331"/>
          </a:xfrm>
          <a:prstGeom prst="rect">
            <a:avLst/>
          </a:prstGeom>
          <a:noFill/>
          <a:ln w="38100">
            <a:solidFill>
              <a:schemeClr val="accent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a:extLst>
              <a:ext uri="{FF2B5EF4-FFF2-40B4-BE49-F238E27FC236}">
                <a16:creationId xmlns:a16="http://schemas.microsoft.com/office/drawing/2014/main" id="{C4C36FD6-602C-AF14-9413-B34F7A967CE7}"/>
              </a:ext>
            </a:extLst>
          </p:cNvPr>
          <p:cNvSpPr/>
          <p:nvPr/>
        </p:nvSpPr>
        <p:spPr>
          <a:xfrm>
            <a:off x="4922131" y="1355642"/>
            <a:ext cx="3362960" cy="646331"/>
          </a:xfrm>
          <a:prstGeom prst="rect">
            <a:avLst/>
          </a:prstGeom>
          <a:noFill/>
          <a:ln w="38100">
            <a:solidFill>
              <a:schemeClr val="accent6">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下 19">
            <a:extLst>
              <a:ext uri="{FF2B5EF4-FFF2-40B4-BE49-F238E27FC236}">
                <a16:creationId xmlns:a16="http://schemas.microsoft.com/office/drawing/2014/main" id="{5316E69D-DBEF-7A5D-60CD-FC592484782F}"/>
              </a:ext>
            </a:extLst>
          </p:cNvPr>
          <p:cNvSpPr/>
          <p:nvPr/>
        </p:nvSpPr>
        <p:spPr>
          <a:xfrm>
            <a:off x="1595120" y="2151095"/>
            <a:ext cx="1361440" cy="411572"/>
          </a:xfrm>
          <a:prstGeom prst="downArrow">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矢印: 下 20">
            <a:extLst>
              <a:ext uri="{FF2B5EF4-FFF2-40B4-BE49-F238E27FC236}">
                <a16:creationId xmlns:a16="http://schemas.microsoft.com/office/drawing/2014/main" id="{1B2BBBCF-C9C6-2F44-9409-982FF1070CE0}"/>
              </a:ext>
            </a:extLst>
          </p:cNvPr>
          <p:cNvSpPr/>
          <p:nvPr/>
        </p:nvSpPr>
        <p:spPr>
          <a:xfrm>
            <a:off x="5802926" y="2105921"/>
            <a:ext cx="1361440" cy="411572"/>
          </a:xfrm>
          <a:prstGeom prst="downArrow">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矢印: 下 21">
            <a:extLst>
              <a:ext uri="{FF2B5EF4-FFF2-40B4-BE49-F238E27FC236}">
                <a16:creationId xmlns:a16="http://schemas.microsoft.com/office/drawing/2014/main" id="{22D1083B-527E-D8AF-B238-4892125F52C8}"/>
              </a:ext>
            </a:extLst>
          </p:cNvPr>
          <p:cNvSpPr/>
          <p:nvPr/>
        </p:nvSpPr>
        <p:spPr>
          <a:xfrm>
            <a:off x="2604208" y="5045685"/>
            <a:ext cx="3094608" cy="455186"/>
          </a:xfrm>
          <a:prstGeom prst="downArrow">
            <a:avLst/>
          </a:prstGeom>
          <a:solidFill>
            <a:srgbClr val="FF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7D4414E5-9614-5BAE-0B5E-0AA61BD1637F}"/>
              </a:ext>
            </a:extLst>
          </p:cNvPr>
          <p:cNvSpPr/>
          <p:nvPr/>
        </p:nvSpPr>
        <p:spPr>
          <a:xfrm>
            <a:off x="436418" y="5583012"/>
            <a:ext cx="8271164" cy="1000297"/>
          </a:xfrm>
          <a:prstGeom prst="rect">
            <a:avLst/>
          </a:prstGeom>
          <a:solidFill>
            <a:schemeClr val="accent4">
              <a:lumMod val="20000"/>
              <a:lumOff val="8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3200">
                <a:solidFill>
                  <a:schemeClr val="tx1"/>
                </a:solidFill>
                <a:latin typeface="BIZ UDPゴシック" panose="020B0400000000000000" pitchFamily="50" charset="-128"/>
                <a:ea typeface="BIZ UDPゴシック" panose="020B0400000000000000" pitchFamily="50" charset="-128"/>
              </a:rPr>
              <a:t>物</a:t>
            </a:r>
            <a:r>
              <a:rPr kumimoji="1" lang="ja-JP" altLang="en-US" sz="3200" dirty="0">
                <a:solidFill>
                  <a:schemeClr val="tx1"/>
                </a:solidFill>
                <a:latin typeface="BIZ UDPゴシック" panose="020B0400000000000000" pitchFamily="50" charset="-128"/>
                <a:ea typeface="BIZ UDPゴシック" panose="020B0400000000000000" pitchFamily="50" charset="-128"/>
              </a:rPr>
              <a:t>価・賃金に連動するこれら国費・保険</a:t>
            </a:r>
            <a:r>
              <a:rPr kumimoji="1" lang="ja-JP" altLang="en-US" sz="3200">
                <a:solidFill>
                  <a:schemeClr val="tx1"/>
                </a:solidFill>
                <a:latin typeface="BIZ UDPゴシック" panose="020B0400000000000000" pitchFamily="50" charset="-128"/>
                <a:ea typeface="BIZ UDPゴシック" panose="020B0400000000000000" pitchFamily="50" charset="-128"/>
              </a:rPr>
              <a:t>料の　財</a:t>
            </a:r>
            <a:r>
              <a:rPr kumimoji="1" lang="ja-JP" altLang="en-US" sz="3200" dirty="0">
                <a:solidFill>
                  <a:schemeClr val="tx1"/>
                </a:solidFill>
                <a:latin typeface="BIZ UDPゴシック" panose="020B0400000000000000" pitchFamily="50" charset="-128"/>
                <a:ea typeface="BIZ UDPゴシック" panose="020B0400000000000000" pitchFamily="50" charset="-128"/>
              </a:rPr>
              <a:t>源を、病院医療に活用して頂きたい</a:t>
            </a:r>
          </a:p>
        </p:txBody>
      </p:sp>
    </p:spTree>
    <p:extLst>
      <p:ext uri="{BB962C8B-B14F-4D97-AF65-F5344CB8AC3E}">
        <p14:creationId xmlns:p14="http://schemas.microsoft.com/office/powerpoint/2010/main" val="364988710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1605</TotalTime>
  <Words>2529</Words>
  <Application>Microsoft Office PowerPoint</Application>
  <PresentationFormat>画面に合わせる (4:3)</PresentationFormat>
  <Paragraphs>139</Paragraphs>
  <Slides>5</Slides>
  <Notes>5</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5</vt:i4>
      </vt:variant>
    </vt:vector>
  </HeadingPairs>
  <TitlesOfParts>
    <vt:vector size="16" baseType="lpstr">
      <vt:lpstr>BIZ UDPゴシック</vt:lpstr>
      <vt:lpstr>HG丸ｺﾞｼｯｸM-PRO</vt:lpstr>
      <vt:lpstr>Hiragino Maru Gothic Pro W4</vt:lpstr>
      <vt:lpstr>Meiryo</vt:lpstr>
      <vt:lpstr>游ゴシック</vt:lpstr>
      <vt:lpstr>Aptos</vt:lpstr>
      <vt:lpstr>Aptos Display</vt:lpstr>
      <vt:lpstr>Arial</vt:lpstr>
      <vt:lpstr>Calibri</vt:lpstr>
      <vt:lpstr>Wingdings</vt:lpstr>
      <vt:lpstr>Office テーマ</vt:lpstr>
      <vt:lpstr> 地域の病院経営は危機的状況です </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病院経営は破綻寸前 地域医療崩壊の危機</dc:title>
  <dc:creator>久下 友和</dc:creator>
  <cp:lastModifiedBy>板場　采夏</cp:lastModifiedBy>
  <cp:revision>161</cp:revision>
  <cp:lastPrinted>2025-08-16T04:10:57Z</cp:lastPrinted>
  <dcterms:created xsi:type="dcterms:W3CDTF">2025-01-16T01:05:34Z</dcterms:created>
  <dcterms:modified xsi:type="dcterms:W3CDTF">2025-09-12T06:53:01Z</dcterms:modified>
</cp:coreProperties>
</file>